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64"/>
  </p:notesMasterIdLst>
  <p:sldIdLst>
    <p:sldId id="256" r:id="rId2"/>
    <p:sldId id="2051" r:id="rId3"/>
    <p:sldId id="2052" r:id="rId4"/>
    <p:sldId id="2053" r:id="rId5"/>
    <p:sldId id="261" r:id="rId6"/>
    <p:sldId id="258" r:id="rId7"/>
    <p:sldId id="2100" r:id="rId8"/>
    <p:sldId id="2101" r:id="rId9"/>
    <p:sldId id="2107" r:id="rId10"/>
    <p:sldId id="2102" r:id="rId11"/>
    <p:sldId id="2103" r:id="rId12"/>
    <p:sldId id="2104" r:id="rId13"/>
    <p:sldId id="257" r:id="rId14"/>
    <p:sldId id="2106" r:id="rId15"/>
    <p:sldId id="2055" r:id="rId16"/>
    <p:sldId id="2083" r:id="rId17"/>
    <p:sldId id="2084" r:id="rId18"/>
    <p:sldId id="2054" r:id="rId19"/>
    <p:sldId id="2056" r:id="rId20"/>
    <p:sldId id="2085" r:id="rId21"/>
    <p:sldId id="2086" r:id="rId22"/>
    <p:sldId id="2058" r:id="rId23"/>
    <p:sldId id="2057" r:id="rId24"/>
    <p:sldId id="2059" r:id="rId25"/>
    <p:sldId id="2060" r:id="rId26"/>
    <p:sldId id="2061" r:id="rId27"/>
    <p:sldId id="2062" r:id="rId28"/>
    <p:sldId id="2063" r:id="rId29"/>
    <p:sldId id="2064" r:id="rId30"/>
    <p:sldId id="2065" r:id="rId31"/>
    <p:sldId id="2066" r:id="rId32"/>
    <p:sldId id="2067" r:id="rId33"/>
    <p:sldId id="2068" r:id="rId34"/>
    <p:sldId id="2069" r:id="rId35"/>
    <p:sldId id="2070" r:id="rId36"/>
    <p:sldId id="2071" r:id="rId37"/>
    <p:sldId id="2072" r:id="rId38"/>
    <p:sldId id="2073" r:id="rId39"/>
    <p:sldId id="2074" r:id="rId40"/>
    <p:sldId id="2075" r:id="rId41"/>
    <p:sldId id="2076" r:id="rId42"/>
    <p:sldId id="2077" r:id="rId43"/>
    <p:sldId id="2078" r:id="rId44"/>
    <p:sldId id="2079" r:id="rId45"/>
    <p:sldId id="2080" r:id="rId46"/>
    <p:sldId id="2081" r:id="rId47"/>
    <p:sldId id="2082" r:id="rId48"/>
    <p:sldId id="2087" r:id="rId49"/>
    <p:sldId id="2088" r:id="rId50"/>
    <p:sldId id="2089" r:id="rId51"/>
    <p:sldId id="2090" r:id="rId52"/>
    <p:sldId id="2091" r:id="rId53"/>
    <p:sldId id="2092" r:id="rId54"/>
    <p:sldId id="2093" r:id="rId55"/>
    <p:sldId id="2105" r:id="rId56"/>
    <p:sldId id="2094" r:id="rId57"/>
    <p:sldId id="2095" r:id="rId58"/>
    <p:sldId id="2096" r:id="rId59"/>
    <p:sldId id="2097" r:id="rId60"/>
    <p:sldId id="2098" r:id="rId61"/>
    <p:sldId id="2099" r:id="rId62"/>
    <p:sldId id="40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8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ABA4A7C-11AC-43AD-A0A1-D6E8227FB1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22DA99-BDAF-4A89-A162-2332A4241559}">
      <dgm:prSet/>
      <dgm:spPr/>
      <dgm:t>
        <a:bodyPr/>
        <a:lstStyle/>
        <a:p>
          <a:pPr>
            <a:lnSpc>
              <a:spcPct val="100000"/>
            </a:lnSpc>
          </a:pPr>
          <a:r>
            <a:rPr lang="en-US"/>
            <a:t>Structured</a:t>
          </a:r>
        </a:p>
      </dgm:t>
    </dgm:pt>
    <dgm:pt modelId="{5788DF6F-23EF-4050-B359-599E77D8EC83}" type="parTrans" cxnId="{75317A1A-C04E-4872-BB80-BBDA032A7779}">
      <dgm:prSet/>
      <dgm:spPr/>
      <dgm:t>
        <a:bodyPr/>
        <a:lstStyle/>
        <a:p>
          <a:endParaRPr lang="en-US"/>
        </a:p>
      </dgm:t>
    </dgm:pt>
    <dgm:pt modelId="{C92B072A-A4FD-4FB3-978E-CC80E6C8A297}" type="sibTrans" cxnId="{75317A1A-C04E-4872-BB80-BBDA032A7779}">
      <dgm:prSet/>
      <dgm:spPr/>
      <dgm:t>
        <a:bodyPr/>
        <a:lstStyle/>
        <a:p>
          <a:endParaRPr lang="en-US"/>
        </a:p>
      </dgm:t>
    </dgm:pt>
    <dgm:pt modelId="{7175BAA3-5E36-4ADA-B6DA-987A827A54FE}">
      <dgm:prSet/>
      <dgm:spPr/>
      <dgm:t>
        <a:bodyPr/>
        <a:lstStyle/>
        <a:p>
          <a:pPr>
            <a:lnSpc>
              <a:spcPct val="100000"/>
            </a:lnSpc>
          </a:pPr>
          <a:r>
            <a:rPr lang="en-US"/>
            <a:t>Internet of Things (IoT), including data from different sensors, such as temperature or pressure sensors, provides a lot of useful data. For example, if an office building is equipped with IoT sensors, we can automatically control heating and lighting in order to minimize costs.</a:t>
          </a:r>
        </a:p>
      </dgm:t>
    </dgm:pt>
    <dgm:pt modelId="{B40ECC8A-00ED-4B5F-8B29-7103882E4BE3}" type="parTrans" cxnId="{74A1A350-D245-4738-A0CD-DD9810323E7E}">
      <dgm:prSet/>
      <dgm:spPr/>
      <dgm:t>
        <a:bodyPr/>
        <a:lstStyle/>
        <a:p>
          <a:endParaRPr lang="en-US"/>
        </a:p>
      </dgm:t>
    </dgm:pt>
    <dgm:pt modelId="{172EC2AB-36CA-4E95-80D9-F7DF5F0D4E76}" type="sibTrans" cxnId="{74A1A350-D245-4738-A0CD-DD9810323E7E}">
      <dgm:prSet/>
      <dgm:spPr/>
      <dgm:t>
        <a:bodyPr/>
        <a:lstStyle/>
        <a:p>
          <a:endParaRPr lang="en-US"/>
        </a:p>
      </dgm:t>
    </dgm:pt>
    <dgm:pt modelId="{62D621FA-FC3A-481C-8EFD-BB2730322E9A}">
      <dgm:prSet/>
      <dgm:spPr/>
      <dgm:t>
        <a:bodyPr/>
        <a:lstStyle/>
        <a:p>
          <a:pPr>
            <a:lnSpc>
              <a:spcPct val="100000"/>
            </a:lnSpc>
          </a:pPr>
          <a:r>
            <a:rPr lang="en-US"/>
            <a:t>Surveys that we ask users to complete after a purchase, or after visiting a web site.</a:t>
          </a:r>
        </a:p>
      </dgm:t>
    </dgm:pt>
    <dgm:pt modelId="{E9EDBE9D-D92B-4D19-AC2F-D57CC7552F05}" type="parTrans" cxnId="{9B1FE7DF-11BD-4B98-A622-D90F10CE041C}">
      <dgm:prSet/>
      <dgm:spPr/>
      <dgm:t>
        <a:bodyPr/>
        <a:lstStyle/>
        <a:p>
          <a:endParaRPr lang="en-US"/>
        </a:p>
      </dgm:t>
    </dgm:pt>
    <dgm:pt modelId="{ACDD845B-D174-4C3F-8082-8424D9D70AB7}" type="sibTrans" cxnId="{9B1FE7DF-11BD-4B98-A622-D90F10CE041C}">
      <dgm:prSet/>
      <dgm:spPr/>
      <dgm:t>
        <a:bodyPr/>
        <a:lstStyle/>
        <a:p>
          <a:endParaRPr lang="en-US"/>
        </a:p>
      </dgm:t>
    </dgm:pt>
    <dgm:pt modelId="{5CFB4642-B7B2-4D15-AB58-33F2B107DDBD}">
      <dgm:prSet/>
      <dgm:spPr/>
      <dgm:t>
        <a:bodyPr/>
        <a:lstStyle/>
        <a:p>
          <a:pPr>
            <a:lnSpc>
              <a:spcPct val="100000"/>
            </a:lnSpc>
          </a:pPr>
          <a:r>
            <a:rPr lang="en-US"/>
            <a:t>Analysis of behavior can, for example, help us understand how deeply a user goes into a site, and what is the typical reason for leaving the site.</a:t>
          </a:r>
        </a:p>
      </dgm:t>
    </dgm:pt>
    <dgm:pt modelId="{CD502101-F331-41F5-9F6C-DC16B2D10E80}" type="parTrans" cxnId="{75703BA7-619D-492E-AA44-DB8CAD7B38E9}">
      <dgm:prSet/>
      <dgm:spPr/>
      <dgm:t>
        <a:bodyPr/>
        <a:lstStyle/>
        <a:p>
          <a:endParaRPr lang="en-US"/>
        </a:p>
      </dgm:t>
    </dgm:pt>
    <dgm:pt modelId="{B71EAECE-B2A0-4DA2-BA74-612E0459AA77}" type="sibTrans" cxnId="{75703BA7-619D-492E-AA44-DB8CAD7B38E9}">
      <dgm:prSet/>
      <dgm:spPr/>
      <dgm:t>
        <a:bodyPr/>
        <a:lstStyle/>
        <a:p>
          <a:endParaRPr lang="en-US"/>
        </a:p>
      </dgm:t>
    </dgm:pt>
    <dgm:pt modelId="{074AC69F-CF68-4FFF-A0F7-0A3A43CA3590}">
      <dgm:prSet/>
      <dgm:spPr/>
      <dgm:t>
        <a:bodyPr/>
        <a:lstStyle/>
        <a:p>
          <a:pPr>
            <a:lnSpc>
              <a:spcPct val="100000"/>
            </a:lnSpc>
          </a:pPr>
          <a:r>
            <a:rPr lang="en-US"/>
            <a:t>Unstructured</a:t>
          </a:r>
        </a:p>
      </dgm:t>
    </dgm:pt>
    <dgm:pt modelId="{6C2BD6CC-984F-4204-986F-4E10379C1B16}" type="parTrans" cxnId="{DBB28062-2C6F-4C89-9D38-54ED0F64B50F}">
      <dgm:prSet/>
      <dgm:spPr/>
      <dgm:t>
        <a:bodyPr/>
        <a:lstStyle/>
        <a:p>
          <a:endParaRPr lang="en-US"/>
        </a:p>
      </dgm:t>
    </dgm:pt>
    <dgm:pt modelId="{45717F6E-A123-4C5A-B9F8-A95924E57161}" type="sibTrans" cxnId="{DBB28062-2C6F-4C89-9D38-54ED0F64B50F}">
      <dgm:prSet/>
      <dgm:spPr/>
      <dgm:t>
        <a:bodyPr/>
        <a:lstStyle/>
        <a:p>
          <a:endParaRPr lang="en-US"/>
        </a:p>
      </dgm:t>
    </dgm:pt>
    <dgm:pt modelId="{D59C6467-288F-4665-A207-045215127D40}">
      <dgm:prSet/>
      <dgm:spPr/>
      <dgm:t>
        <a:bodyPr/>
        <a:lstStyle/>
        <a:p>
          <a:pPr>
            <a:lnSpc>
              <a:spcPct val="100000"/>
            </a:lnSpc>
          </a:pPr>
          <a:r>
            <a:rPr lang="en-US"/>
            <a:t>Texts can be a rich source of insights, such as an overall sentiment score, or extracting keywords and semantic meaning.</a:t>
          </a:r>
        </a:p>
      </dgm:t>
    </dgm:pt>
    <dgm:pt modelId="{D09DEFA9-2BC0-4BF9-88FE-5D9D1E58187A}" type="parTrans" cxnId="{829E90B2-1A19-4404-BBDE-929B6F3CF43B}">
      <dgm:prSet/>
      <dgm:spPr/>
      <dgm:t>
        <a:bodyPr/>
        <a:lstStyle/>
        <a:p>
          <a:endParaRPr lang="en-US"/>
        </a:p>
      </dgm:t>
    </dgm:pt>
    <dgm:pt modelId="{1F696B90-EEFD-4A2F-9422-DBF7FFB32E8C}" type="sibTrans" cxnId="{829E90B2-1A19-4404-BBDE-929B6F3CF43B}">
      <dgm:prSet/>
      <dgm:spPr/>
      <dgm:t>
        <a:bodyPr/>
        <a:lstStyle/>
        <a:p>
          <a:endParaRPr lang="en-US"/>
        </a:p>
      </dgm:t>
    </dgm:pt>
    <dgm:pt modelId="{FEC6B002-700D-4AC2-8469-B75E46CD17E3}">
      <dgm:prSet/>
      <dgm:spPr/>
      <dgm:t>
        <a:bodyPr/>
        <a:lstStyle/>
        <a:p>
          <a:pPr>
            <a:lnSpc>
              <a:spcPct val="100000"/>
            </a:lnSpc>
          </a:pPr>
          <a:r>
            <a:rPr lang="en-US"/>
            <a:t>Images or Video. A video from a surveillance camera can be used to estimate traffic on the road, and inform people about potential traffic jams.</a:t>
          </a:r>
        </a:p>
      </dgm:t>
    </dgm:pt>
    <dgm:pt modelId="{12AAD313-A3BD-4C2C-B8FC-C435B7E0354B}" type="parTrans" cxnId="{13145D15-7078-4934-8308-33192DF3DEC9}">
      <dgm:prSet/>
      <dgm:spPr/>
      <dgm:t>
        <a:bodyPr/>
        <a:lstStyle/>
        <a:p>
          <a:endParaRPr lang="en-US"/>
        </a:p>
      </dgm:t>
    </dgm:pt>
    <dgm:pt modelId="{6AFE414D-9C21-433E-91BE-5857CBE6C6EC}" type="sibTrans" cxnId="{13145D15-7078-4934-8308-33192DF3DEC9}">
      <dgm:prSet/>
      <dgm:spPr/>
      <dgm:t>
        <a:bodyPr/>
        <a:lstStyle/>
        <a:p>
          <a:endParaRPr lang="en-US"/>
        </a:p>
      </dgm:t>
    </dgm:pt>
    <dgm:pt modelId="{925747C0-3FA3-459C-8CE5-867E204D5DEF}">
      <dgm:prSet/>
      <dgm:spPr/>
      <dgm:t>
        <a:bodyPr/>
        <a:lstStyle/>
        <a:p>
          <a:pPr>
            <a:lnSpc>
              <a:spcPct val="100000"/>
            </a:lnSpc>
          </a:pPr>
          <a:r>
            <a:rPr lang="en-US"/>
            <a:t>Web server Logs can be used to understand which pages of our site are most often visited, and for how long.</a:t>
          </a:r>
        </a:p>
      </dgm:t>
    </dgm:pt>
    <dgm:pt modelId="{682911C1-E881-417D-ADD8-E9B500EBBCB7}" type="parTrans" cxnId="{BED46A9B-FFE7-4731-A4EE-5B793CA0EE25}">
      <dgm:prSet/>
      <dgm:spPr/>
      <dgm:t>
        <a:bodyPr/>
        <a:lstStyle/>
        <a:p>
          <a:endParaRPr lang="en-US"/>
        </a:p>
      </dgm:t>
    </dgm:pt>
    <dgm:pt modelId="{81FD2907-5FE8-46C8-834C-4B5873B8933A}" type="sibTrans" cxnId="{BED46A9B-FFE7-4731-A4EE-5B793CA0EE25}">
      <dgm:prSet/>
      <dgm:spPr/>
      <dgm:t>
        <a:bodyPr/>
        <a:lstStyle/>
        <a:p>
          <a:endParaRPr lang="en-US"/>
        </a:p>
      </dgm:t>
    </dgm:pt>
    <dgm:pt modelId="{72667A02-0D69-4794-BC6D-BF9934AF1437}">
      <dgm:prSet/>
      <dgm:spPr/>
      <dgm:t>
        <a:bodyPr/>
        <a:lstStyle/>
        <a:p>
          <a:pPr>
            <a:lnSpc>
              <a:spcPct val="100000"/>
            </a:lnSpc>
          </a:pPr>
          <a:r>
            <a:rPr lang="en-US"/>
            <a:t>Semi-structured</a:t>
          </a:r>
        </a:p>
      </dgm:t>
    </dgm:pt>
    <dgm:pt modelId="{1BD1FE6C-97B3-4997-A4D6-D523094A58D6}" type="parTrans" cxnId="{431F3F97-AEC6-44EA-B319-F43EE57CD05F}">
      <dgm:prSet/>
      <dgm:spPr/>
      <dgm:t>
        <a:bodyPr/>
        <a:lstStyle/>
        <a:p>
          <a:endParaRPr lang="en-US"/>
        </a:p>
      </dgm:t>
    </dgm:pt>
    <dgm:pt modelId="{AF949805-5E18-4E4B-ABCE-4D664A8B573D}" type="sibTrans" cxnId="{431F3F97-AEC6-44EA-B319-F43EE57CD05F}">
      <dgm:prSet/>
      <dgm:spPr/>
      <dgm:t>
        <a:bodyPr/>
        <a:lstStyle/>
        <a:p>
          <a:endParaRPr lang="en-US"/>
        </a:p>
      </dgm:t>
    </dgm:pt>
    <dgm:pt modelId="{AD1A3951-7EEA-45B9-B8A3-242E4ACCF96D}">
      <dgm:prSet/>
      <dgm:spPr/>
      <dgm:t>
        <a:bodyPr/>
        <a:lstStyle/>
        <a:p>
          <a:pPr>
            <a:lnSpc>
              <a:spcPct val="100000"/>
            </a:lnSpc>
          </a:pPr>
          <a:r>
            <a:rPr lang="en-US"/>
            <a:t>Social Network graphs can be great sources of data about user personalities and potential effectiveness in spreading information around.</a:t>
          </a:r>
        </a:p>
      </dgm:t>
    </dgm:pt>
    <dgm:pt modelId="{303C0A2B-7968-41CB-8350-4EB8414B2464}" type="parTrans" cxnId="{1FCE086E-8EF5-477D-A1D9-C628FC829DDD}">
      <dgm:prSet/>
      <dgm:spPr/>
      <dgm:t>
        <a:bodyPr/>
        <a:lstStyle/>
        <a:p>
          <a:endParaRPr lang="en-US"/>
        </a:p>
      </dgm:t>
    </dgm:pt>
    <dgm:pt modelId="{9D172792-9C9C-4C97-A5A4-B5B201D87FD9}" type="sibTrans" cxnId="{1FCE086E-8EF5-477D-A1D9-C628FC829DDD}">
      <dgm:prSet/>
      <dgm:spPr/>
      <dgm:t>
        <a:bodyPr/>
        <a:lstStyle/>
        <a:p>
          <a:endParaRPr lang="en-US"/>
        </a:p>
      </dgm:t>
    </dgm:pt>
    <dgm:pt modelId="{3A0AFB1A-86F7-4421-AF3D-C879355EBF4A}">
      <dgm:prSet/>
      <dgm:spPr/>
      <dgm:t>
        <a:bodyPr/>
        <a:lstStyle/>
        <a:p>
          <a:pPr>
            <a:lnSpc>
              <a:spcPct val="100000"/>
            </a:lnSpc>
          </a:pPr>
          <a:r>
            <a:rPr lang="en-US"/>
            <a:t>When we have a bunch of photographs from a party, we can try to extract Group Dynamics data by building a graph of people taking pictures with each other.</a:t>
          </a:r>
        </a:p>
      </dgm:t>
    </dgm:pt>
    <dgm:pt modelId="{90C32B5E-21D8-4B46-B8EB-51629BCE9E6E}" type="parTrans" cxnId="{AD5834A7-6157-4FE2-9B90-210615CC1025}">
      <dgm:prSet/>
      <dgm:spPr/>
      <dgm:t>
        <a:bodyPr/>
        <a:lstStyle/>
        <a:p>
          <a:endParaRPr lang="en-US"/>
        </a:p>
      </dgm:t>
    </dgm:pt>
    <dgm:pt modelId="{D5A4E102-E691-461F-B8D7-343C2BC4D115}" type="sibTrans" cxnId="{AD5834A7-6157-4FE2-9B90-210615CC1025}">
      <dgm:prSet/>
      <dgm:spPr/>
      <dgm:t>
        <a:bodyPr/>
        <a:lstStyle/>
        <a:p>
          <a:endParaRPr lang="en-US"/>
        </a:p>
      </dgm:t>
    </dgm:pt>
    <dgm:pt modelId="{CBEFAE6F-DE11-4CF3-9E34-9E67C1F78069}" type="pres">
      <dgm:prSet presAssocID="{2ABA4A7C-11AC-43AD-A0A1-D6E8227FB1B0}" presName="root" presStyleCnt="0">
        <dgm:presLayoutVars>
          <dgm:dir/>
          <dgm:resizeHandles val="exact"/>
        </dgm:presLayoutVars>
      </dgm:prSet>
      <dgm:spPr/>
    </dgm:pt>
    <dgm:pt modelId="{7F423B80-DAB5-4172-8400-63051552BBD7}" type="pres">
      <dgm:prSet presAssocID="{3F22DA99-BDAF-4A89-A162-2332A4241559}" presName="compNode" presStyleCnt="0"/>
      <dgm:spPr/>
    </dgm:pt>
    <dgm:pt modelId="{BF20AD1F-60DF-4FE9-A94D-DEED5C58FE6D}" type="pres">
      <dgm:prSet presAssocID="{3F22DA99-BDAF-4A89-A162-2332A4241559}" presName="bgRect" presStyleLbl="bgShp" presStyleIdx="0" presStyleCnt="3"/>
      <dgm:spPr/>
    </dgm:pt>
    <dgm:pt modelId="{EA731728-62E8-4119-83F5-D524629E5DD0}" type="pres">
      <dgm:prSet presAssocID="{3F22DA99-BDAF-4A89-A162-2332A42415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C1660737-0336-4F04-A51A-1B2AA61C5B07}" type="pres">
      <dgm:prSet presAssocID="{3F22DA99-BDAF-4A89-A162-2332A4241559}" presName="spaceRect" presStyleCnt="0"/>
      <dgm:spPr/>
    </dgm:pt>
    <dgm:pt modelId="{0B6713EA-5A18-4DAA-816B-BCB2DFB81155}" type="pres">
      <dgm:prSet presAssocID="{3F22DA99-BDAF-4A89-A162-2332A4241559}" presName="parTx" presStyleLbl="revTx" presStyleIdx="0" presStyleCnt="6">
        <dgm:presLayoutVars>
          <dgm:chMax val="0"/>
          <dgm:chPref val="0"/>
        </dgm:presLayoutVars>
      </dgm:prSet>
      <dgm:spPr/>
    </dgm:pt>
    <dgm:pt modelId="{CAF05493-E3DE-4B46-B18B-849A6AF5D52C}" type="pres">
      <dgm:prSet presAssocID="{3F22DA99-BDAF-4A89-A162-2332A4241559}" presName="desTx" presStyleLbl="revTx" presStyleIdx="1" presStyleCnt="6">
        <dgm:presLayoutVars/>
      </dgm:prSet>
      <dgm:spPr/>
    </dgm:pt>
    <dgm:pt modelId="{7A854E10-ACA3-4777-A8EA-346C2D1358DB}" type="pres">
      <dgm:prSet presAssocID="{C92B072A-A4FD-4FB3-978E-CC80E6C8A297}" presName="sibTrans" presStyleCnt="0"/>
      <dgm:spPr/>
    </dgm:pt>
    <dgm:pt modelId="{A6566F85-B6B2-4BD9-90CF-161E2CF9F606}" type="pres">
      <dgm:prSet presAssocID="{074AC69F-CF68-4FFF-A0F7-0A3A43CA3590}" presName="compNode" presStyleCnt="0"/>
      <dgm:spPr/>
    </dgm:pt>
    <dgm:pt modelId="{5DE36097-18DF-4D79-8403-979A962688D6}" type="pres">
      <dgm:prSet presAssocID="{074AC69F-CF68-4FFF-A0F7-0A3A43CA3590}" presName="bgRect" presStyleLbl="bgShp" presStyleIdx="1" presStyleCnt="3"/>
      <dgm:spPr/>
    </dgm:pt>
    <dgm:pt modelId="{E9D8C277-79C3-4642-A73E-65FB0F96C9AA}" type="pres">
      <dgm:prSet presAssocID="{074AC69F-CF68-4FFF-A0F7-0A3A43CA35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BA5E910-1E31-4DB7-84B7-F14D0CE860A9}" type="pres">
      <dgm:prSet presAssocID="{074AC69F-CF68-4FFF-A0F7-0A3A43CA3590}" presName="spaceRect" presStyleCnt="0"/>
      <dgm:spPr/>
    </dgm:pt>
    <dgm:pt modelId="{05A7D9D0-FE3B-44DB-A562-328005F783CB}" type="pres">
      <dgm:prSet presAssocID="{074AC69F-CF68-4FFF-A0F7-0A3A43CA3590}" presName="parTx" presStyleLbl="revTx" presStyleIdx="2" presStyleCnt="6">
        <dgm:presLayoutVars>
          <dgm:chMax val="0"/>
          <dgm:chPref val="0"/>
        </dgm:presLayoutVars>
      </dgm:prSet>
      <dgm:spPr/>
    </dgm:pt>
    <dgm:pt modelId="{EE10EE35-A788-4F28-BA01-58B6754BEA71}" type="pres">
      <dgm:prSet presAssocID="{074AC69F-CF68-4FFF-A0F7-0A3A43CA3590}" presName="desTx" presStyleLbl="revTx" presStyleIdx="3" presStyleCnt="6">
        <dgm:presLayoutVars/>
      </dgm:prSet>
      <dgm:spPr/>
    </dgm:pt>
    <dgm:pt modelId="{74BCA107-6F76-4885-A1F4-6CA6A5209358}" type="pres">
      <dgm:prSet presAssocID="{45717F6E-A123-4C5A-B9F8-A95924E57161}" presName="sibTrans" presStyleCnt="0"/>
      <dgm:spPr/>
    </dgm:pt>
    <dgm:pt modelId="{9573F2FE-9FF1-4346-8D86-A89123947C13}" type="pres">
      <dgm:prSet presAssocID="{72667A02-0D69-4794-BC6D-BF9934AF1437}" presName="compNode" presStyleCnt="0"/>
      <dgm:spPr/>
    </dgm:pt>
    <dgm:pt modelId="{B308ADA7-2B2B-4FB7-BEE5-A997C38EFED4}" type="pres">
      <dgm:prSet presAssocID="{72667A02-0D69-4794-BC6D-BF9934AF1437}" presName="bgRect" presStyleLbl="bgShp" presStyleIdx="2" presStyleCnt="3"/>
      <dgm:spPr/>
    </dgm:pt>
    <dgm:pt modelId="{72EBF5EA-845C-4850-B666-345154A21B3C}" type="pres">
      <dgm:prSet presAssocID="{72667A02-0D69-4794-BC6D-BF9934AF14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68F7653F-DE4B-445E-A9F5-D9159F8CAC02}" type="pres">
      <dgm:prSet presAssocID="{72667A02-0D69-4794-BC6D-BF9934AF1437}" presName="spaceRect" presStyleCnt="0"/>
      <dgm:spPr/>
    </dgm:pt>
    <dgm:pt modelId="{141E95C4-0350-4154-9758-599238D13030}" type="pres">
      <dgm:prSet presAssocID="{72667A02-0D69-4794-BC6D-BF9934AF1437}" presName="parTx" presStyleLbl="revTx" presStyleIdx="4" presStyleCnt="6">
        <dgm:presLayoutVars>
          <dgm:chMax val="0"/>
          <dgm:chPref val="0"/>
        </dgm:presLayoutVars>
      </dgm:prSet>
      <dgm:spPr/>
    </dgm:pt>
    <dgm:pt modelId="{9FF10FCF-855E-4FF3-8134-B685F6C68376}" type="pres">
      <dgm:prSet presAssocID="{72667A02-0D69-4794-BC6D-BF9934AF1437}" presName="desTx" presStyleLbl="revTx" presStyleIdx="5" presStyleCnt="6">
        <dgm:presLayoutVars/>
      </dgm:prSet>
      <dgm:spPr/>
    </dgm:pt>
  </dgm:ptLst>
  <dgm:cxnLst>
    <dgm:cxn modelId="{B9C41002-8692-45FF-B243-B631F3D488A5}" type="presOf" srcId="{3F22DA99-BDAF-4A89-A162-2332A4241559}" destId="{0B6713EA-5A18-4DAA-816B-BCB2DFB81155}" srcOrd="0" destOrd="0" presId="urn:microsoft.com/office/officeart/2018/2/layout/IconVerticalSolidList"/>
    <dgm:cxn modelId="{13145D15-7078-4934-8308-33192DF3DEC9}" srcId="{074AC69F-CF68-4FFF-A0F7-0A3A43CA3590}" destId="{FEC6B002-700D-4AC2-8469-B75E46CD17E3}" srcOrd="1" destOrd="0" parTransId="{12AAD313-A3BD-4C2C-B8FC-C435B7E0354B}" sibTransId="{6AFE414D-9C21-433E-91BE-5857CBE6C6EC}"/>
    <dgm:cxn modelId="{75317A1A-C04E-4872-BB80-BBDA032A7779}" srcId="{2ABA4A7C-11AC-43AD-A0A1-D6E8227FB1B0}" destId="{3F22DA99-BDAF-4A89-A162-2332A4241559}" srcOrd="0" destOrd="0" parTransId="{5788DF6F-23EF-4050-B359-599E77D8EC83}" sibTransId="{C92B072A-A4FD-4FB3-978E-CC80E6C8A297}"/>
    <dgm:cxn modelId="{6397CE20-ECB4-4D36-99F8-FC9E4003F4D9}" type="presOf" srcId="{074AC69F-CF68-4FFF-A0F7-0A3A43CA3590}" destId="{05A7D9D0-FE3B-44DB-A562-328005F783CB}" srcOrd="0" destOrd="0" presId="urn:microsoft.com/office/officeart/2018/2/layout/IconVerticalSolidList"/>
    <dgm:cxn modelId="{DBB28062-2C6F-4C89-9D38-54ED0F64B50F}" srcId="{2ABA4A7C-11AC-43AD-A0A1-D6E8227FB1B0}" destId="{074AC69F-CF68-4FFF-A0F7-0A3A43CA3590}" srcOrd="1" destOrd="0" parTransId="{6C2BD6CC-984F-4204-986F-4E10379C1B16}" sibTransId="{45717F6E-A123-4C5A-B9F8-A95924E57161}"/>
    <dgm:cxn modelId="{E31CBB66-5691-4175-9D89-157977F8254A}" type="presOf" srcId="{7175BAA3-5E36-4ADA-B6DA-987A827A54FE}" destId="{CAF05493-E3DE-4B46-B18B-849A6AF5D52C}" srcOrd="0" destOrd="0" presId="urn:microsoft.com/office/officeart/2018/2/layout/IconVerticalSolidList"/>
    <dgm:cxn modelId="{DAA3C347-809B-4D8F-9CA1-C900837D2A70}" type="presOf" srcId="{5CFB4642-B7B2-4D15-AB58-33F2B107DDBD}" destId="{CAF05493-E3DE-4B46-B18B-849A6AF5D52C}" srcOrd="0" destOrd="2" presId="urn:microsoft.com/office/officeart/2018/2/layout/IconVerticalSolidList"/>
    <dgm:cxn modelId="{ED28384D-75A1-4F86-96E4-7DE634DB4606}" type="presOf" srcId="{AD1A3951-7EEA-45B9-B8A3-242E4ACCF96D}" destId="{9FF10FCF-855E-4FF3-8134-B685F6C68376}" srcOrd="0" destOrd="0" presId="urn:microsoft.com/office/officeart/2018/2/layout/IconVerticalSolidList"/>
    <dgm:cxn modelId="{1FCE086E-8EF5-477D-A1D9-C628FC829DDD}" srcId="{72667A02-0D69-4794-BC6D-BF9934AF1437}" destId="{AD1A3951-7EEA-45B9-B8A3-242E4ACCF96D}" srcOrd="0" destOrd="0" parTransId="{303C0A2B-7968-41CB-8350-4EB8414B2464}" sibTransId="{9D172792-9C9C-4C97-A5A4-B5B201D87FD9}"/>
    <dgm:cxn modelId="{8DBE704E-33C6-4434-A7E5-83635F9FA31C}" type="presOf" srcId="{925747C0-3FA3-459C-8CE5-867E204D5DEF}" destId="{EE10EE35-A788-4F28-BA01-58B6754BEA71}" srcOrd="0" destOrd="2" presId="urn:microsoft.com/office/officeart/2018/2/layout/IconVerticalSolidList"/>
    <dgm:cxn modelId="{DA81C54F-D2AB-40A3-B925-BE815DF61047}" type="presOf" srcId="{3A0AFB1A-86F7-4421-AF3D-C879355EBF4A}" destId="{9FF10FCF-855E-4FF3-8134-B685F6C68376}" srcOrd="0" destOrd="1" presId="urn:microsoft.com/office/officeart/2018/2/layout/IconVerticalSolidList"/>
    <dgm:cxn modelId="{74A1A350-D245-4738-A0CD-DD9810323E7E}" srcId="{3F22DA99-BDAF-4A89-A162-2332A4241559}" destId="{7175BAA3-5E36-4ADA-B6DA-987A827A54FE}" srcOrd="0" destOrd="0" parTransId="{B40ECC8A-00ED-4B5F-8B29-7103882E4BE3}" sibTransId="{172EC2AB-36CA-4E95-80D9-F7DF5F0D4E76}"/>
    <dgm:cxn modelId="{706BA771-0026-4778-B655-40C39A91E984}" type="presOf" srcId="{2ABA4A7C-11AC-43AD-A0A1-D6E8227FB1B0}" destId="{CBEFAE6F-DE11-4CF3-9E34-9E67C1F78069}" srcOrd="0" destOrd="0" presId="urn:microsoft.com/office/officeart/2018/2/layout/IconVerticalSolidList"/>
    <dgm:cxn modelId="{71F3BF86-F93D-4501-8A53-31DD5C0ECAAF}" type="presOf" srcId="{72667A02-0D69-4794-BC6D-BF9934AF1437}" destId="{141E95C4-0350-4154-9758-599238D13030}" srcOrd="0" destOrd="0" presId="urn:microsoft.com/office/officeart/2018/2/layout/IconVerticalSolidList"/>
    <dgm:cxn modelId="{431F3F97-AEC6-44EA-B319-F43EE57CD05F}" srcId="{2ABA4A7C-11AC-43AD-A0A1-D6E8227FB1B0}" destId="{72667A02-0D69-4794-BC6D-BF9934AF1437}" srcOrd="2" destOrd="0" parTransId="{1BD1FE6C-97B3-4997-A4D6-D523094A58D6}" sibTransId="{AF949805-5E18-4E4B-ABCE-4D664A8B573D}"/>
    <dgm:cxn modelId="{BED46A9B-FFE7-4731-A4EE-5B793CA0EE25}" srcId="{074AC69F-CF68-4FFF-A0F7-0A3A43CA3590}" destId="{925747C0-3FA3-459C-8CE5-867E204D5DEF}" srcOrd="2" destOrd="0" parTransId="{682911C1-E881-417D-ADD8-E9B500EBBCB7}" sibTransId="{81FD2907-5FE8-46C8-834C-4B5873B8933A}"/>
    <dgm:cxn modelId="{AD5834A7-6157-4FE2-9B90-210615CC1025}" srcId="{72667A02-0D69-4794-BC6D-BF9934AF1437}" destId="{3A0AFB1A-86F7-4421-AF3D-C879355EBF4A}" srcOrd="1" destOrd="0" parTransId="{90C32B5E-21D8-4B46-B8EB-51629BCE9E6E}" sibTransId="{D5A4E102-E691-461F-B8D7-343C2BC4D115}"/>
    <dgm:cxn modelId="{75703BA7-619D-492E-AA44-DB8CAD7B38E9}" srcId="{3F22DA99-BDAF-4A89-A162-2332A4241559}" destId="{5CFB4642-B7B2-4D15-AB58-33F2B107DDBD}" srcOrd="2" destOrd="0" parTransId="{CD502101-F331-41F5-9F6C-DC16B2D10E80}" sibTransId="{B71EAECE-B2A0-4DA2-BA74-612E0459AA77}"/>
    <dgm:cxn modelId="{829E90B2-1A19-4404-BBDE-929B6F3CF43B}" srcId="{074AC69F-CF68-4FFF-A0F7-0A3A43CA3590}" destId="{D59C6467-288F-4665-A207-045215127D40}" srcOrd="0" destOrd="0" parTransId="{D09DEFA9-2BC0-4BF9-88FE-5D9D1E58187A}" sibTransId="{1F696B90-EEFD-4A2F-9422-DBF7FFB32E8C}"/>
    <dgm:cxn modelId="{6E68FBB5-13AE-4051-A40B-2CAFEBC1A628}" type="presOf" srcId="{FEC6B002-700D-4AC2-8469-B75E46CD17E3}" destId="{EE10EE35-A788-4F28-BA01-58B6754BEA71}" srcOrd="0" destOrd="1" presId="urn:microsoft.com/office/officeart/2018/2/layout/IconVerticalSolidList"/>
    <dgm:cxn modelId="{DAD800DC-8DB8-4038-879B-F7F6CB2365DD}" type="presOf" srcId="{62D621FA-FC3A-481C-8EFD-BB2730322E9A}" destId="{CAF05493-E3DE-4B46-B18B-849A6AF5D52C}" srcOrd="0" destOrd="1" presId="urn:microsoft.com/office/officeart/2018/2/layout/IconVerticalSolidList"/>
    <dgm:cxn modelId="{9B1FE7DF-11BD-4B98-A622-D90F10CE041C}" srcId="{3F22DA99-BDAF-4A89-A162-2332A4241559}" destId="{62D621FA-FC3A-481C-8EFD-BB2730322E9A}" srcOrd="1" destOrd="0" parTransId="{E9EDBE9D-D92B-4D19-AC2F-D57CC7552F05}" sibTransId="{ACDD845B-D174-4C3F-8082-8424D9D70AB7}"/>
    <dgm:cxn modelId="{38CC71F0-EC3B-4520-AF0C-589AF5842BB4}" type="presOf" srcId="{D59C6467-288F-4665-A207-045215127D40}" destId="{EE10EE35-A788-4F28-BA01-58B6754BEA71}" srcOrd="0" destOrd="0" presId="urn:microsoft.com/office/officeart/2018/2/layout/IconVerticalSolidList"/>
    <dgm:cxn modelId="{03771ED6-AA82-4763-B9C2-FE90285D03AC}" type="presParOf" srcId="{CBEFAE6F-DE11-4CF3-9E34-9E67C1F78069}" destId="{7F423B80-DAB5-4172-8400-63051552BBD7}" srcOrd="0" destOrd="0" presId="urn:microsoft.com/office/officeart/2018/2/layout/IconVerticalSolidList"/>
    <dgm:cxn modelId="{ED0463E1-E01B-4A44-84AF-D67A47E8A622}" type="presParOf" srcId="{7F423B80-DAB5-4172-8400-63051552BBD7}" destId="{BF20AD1F-60DF-4FE9-A94D-DEED5C58FE6D}" srcOrd="0" destOrd="0" presId="urn:microsoft.com/office/officeart/2018/2/layout/IconVerticalSolidList"/>
    <dgm:cxn modelId="{B7CB6C50-61E4-48EB-BC2B-833DF4558004}" type="presParOf" srcId="{7F423B80-DAB5-4172-8400-63051552BBD7}" destId="{EA731728-62E8-4119-83F5-D524629E5DD0}" srcOrd="1" destOrd="0" presId="urn:microsoft.com/office/officeart/2018/2/layout/IconVerticalSolidList"/>
    <dgm:cxn modelId="{CB62D655-FC79-4B19-9E6A-BCD507B49873}" type="presParOf" srcId="{7F423B80-DAB5-4172-8400-63051552BBD7}" destId="{C1660737-0336-4F04-A51A-1B2AA61C5B07}" srcOrd="2" destOrd="0" presId="urn:microsoft.com/office/officeart/2018/2/layout/IconVerticalSolidList"/>
    <dgm:cxn modelId="{19C9CD8B-03C0-4422-AFD0-230340017871}" type="presParOf" srcId="{7F423B80-DAB5-4172-8400-63051552BBD7}" destId="{0B6713EA-5A18-4DAA-816B-BCB2DFB81155}" srcOrd="3" destOrd="0" presId="urn:microsoft.com/office/officeart/2018/2/layout/IconVerticalSolidList"/>
    <dgm:cxn modelId="{69C3141D-AFE2-4415-B2E2-13CC81A72E3B}" type="presParOf" srcId="{7F423B80-DAB5-4172-8400-63051552BBD7}" destId="{CAF05493-E3DE-4B46-B18B-849A6AF5D52C}" srcOrd="4" destOrd="0" presId="urn:microsoft.com/office/officeart/2018/2/layout/IconVerticalSolidList"/>
    <dgm:cxn modelId="{B4ADE9CC-AAC4-4B55-B088-3DD5EDD6C142}" type="presParOf" srcId="{CBEFAE6F-DE11-4CF3-9E34-9E67C1F78069}" destId="{7A854E10-ACA3-4777-A8EA-346C2D1358DB}" srcOrd="1" destOrd="0" presId="urn:microsoft.com/office/officeart/2018/2/layout/IconVerticalSolidList"/>
    <dgm:cxn modelId="{3BA2629A-BE26-4E9D-B363-569FB639880A}" type="presParOf" srcId="{CBEFAE6F-DE11-4CF3-9E34-9E67C1F78069}" destId="{A6566F85-B6B2-4BD9-90CF-161E2CF9F606}" srcOrd="2" destOrd="0" presId="urn:microsoft.com/office/officeart/2018/2/layout/IconVerticalSolidList"/>
    <dgm:cxn modelId="{4B5FCBD2-4503-4F70-8A57-8B77A746B7D2}" type="presParOf" srcId="{A6566F85-B6B2-4BD9-90CF-161E2CF9F606}" destId="{5DE36097-18DF-4D79-8403-979A962688D6}" srcOrd="0" destOrd="0" presId="urn:microsoft.com/office/officeart/2018/2/layout/IconVerticalSolidList"/>
    <dgm:cxn modelId="{7B838EEE-31C6-4ABE-9249-F2D7EE3D64B8}" type="presParOf" srcId="{A6566F85-B6B2-4BD9-90CF-161E2CF9F606}" destId="{E9D8C277-79C3-4642-A73E-65FB0F96C9AA}" srcOrd="1" destOrd="0" presId="urn:microsoft.com/office/officeart/2018/2/layout/IconVerticalSolidList"/>
    <dgm:cxn modelId="{292259CF-08A7-4CA5-B9B7-0E5764489C94}" type="presParOf" srcId="{A6566F85-B6B2-4BD9-90CF-161E2CF9F606}" destId="{8BA5E910-1E31-4DB7-84B7-F14D0CE860A9}" srcOrd="2" destOrd="0" presId="urn:microsoft.com/office/officeart/2018/2/layout/IconVerticalSolidList"/>
    <dgm:cxn modelId="{7C9BA7B8-E727-4CC7-A8DB-A8A9C671920F}" type="presParOf" srcId="{A6566F85-B6B2-4BD9-90CF-161E2CF9F606}" destId="{05A7D9D0-FE3B-44DB-A562-328005F783CB}" srcOrd="3" destOrd="0" presId="urn:microsoft.com/office/officeart/2018/2/layout/IconVerticalSolidList"/>
    <dgm:cxn modelId="{29D72690-BF02-454E-AB0D-1DFCB7A0CA15}" type="presParOf" srcId="{A6566F85-B6B2-4BD9-90CF-161E2CF9F606}" destId="{EE10EE35-A788-4F28-BA01-58B6754BEA71}" srcOrd="4" destOrd="0" presId="urn:microsoft.com/office/officeart/2018/2/layout/IconVerticalSolidList"/>
    <dgm:cxn modelId="{68EC6F40-7DE6-4C79-BB95-3DDA90426593}" type="presParOf" srcId="{CBEFAE6F-DE11-4CF3-9E34-9E67C1F78069}" destId="{74BCA107-6F76-4885-A1F4-6CA6A5209358}" srcOrd="3" destOrd="0" presId="urn:microsoft.com/office/officeart/2018/2/layout/IconVerticalSolidList"/>
    <dgm:cxn modelId="{70501E48-F730-4683-9930-C73080637EB8}" type="presParOf" srcId="{CBEFAE6F-DE11-4CF3-9E34-9E67C1F78069}" destId="{9573F2FE-9FF1-4346-8D86-A89123947C13}" srcOrd="4" destOrd="0" presId="urn:microsoft.com/office/officeart/2018/2/layout/IconVerticalSolidList"/>
    <dgm:cxn modelId="{990F0149-129B-402D-BF92-32AECB7351A3}" type="presParOf" srcId="{9573F2FE-9FF1-4346-8D86-A89123947C13}" destId="{B308ADA7-2B2B-4FB7-BEE5-A997C38EFED4}" srcOrd="0" destOrd="0" presId="urn:microsoft.com/office/officeart/2018/2/layout/IconVerticalSolidList"/>
    <dgm:cxn modelId="{354360DD-6199-407F-9608-9B4B04F0A800}" type="presParOf" srcId="{9573F2FE-9FF1-4346-8D86-A89123947C13}" destId="{72EBF5EA-845C-4850-B666-345154A21B3C}" srcOrd="1" destOrd="0" presId="urn:microsoft.com/office/officeart/2018/2/layout/IconVerticalSolidList"/>
    <dgm:cxn modelId="{479774DD-B0BD-454B-A4AB-7679276324F3}" type="presParOf" srcId="{9573F2FE-9FF1-4346-8D86-A89123947C13}" destId="{68F7653F-DE4B-445E-A9F5-D9159F8CAC02}" srcOrd="2" destOrd="0" presId="urn:microsoft.com/office/officeart/2018/2/layout/IconVerticalSolidList"/>
    <dgm:cxn modelId="{CDDDBD1C-AB59-4962-B5E2-9E5E65FB816C}" type="presParOf" srcId="{9573F2FE-9FF1-4346-8D86-A89123947C13}" destId="{141E95C4-0350-4154-9758-599238D13030}" srcOrd="3" destOrd="0" presId="urn:microsoft.com/office/officeart/2018/2/layout/IconVerticalSolidList"/>
    <dgm:cxn modelId="{31E444D6-742E-4401-BCED-235AF88784E1}" type="presParOf" srcId="{9573F2FE-9FF1-4346-8D86-A89123947C13}" destId="{9FF10FCF-855E-4FF3-8134-B685F6C683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61C16-5D5F-447F-9127-43DE8FD38A4E}"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BBA1BA5F-D7E9-4D4A-A819-4D3B27DC51ED}">
      <dgm:prSet/>
      <dgm:spPr/>
      <dgm:t>
        <a:bodyPr/>
        <a:lstStyle/>
        <a:p>
          <a:r>
            <a:rPr lang="en-GB" b="1" dirty="0"/>
            <a:t>1. Improved Accuracy and Reliability</a:t>
          </a:r>
          <a:endParaRPr lang="en-US" dirty="0"/>
        </a:p>
      </dgm:t>
    </dgm:pt>
    <dgm:pt modelId="{35383DEC-8FF0-436C-A900-8AB1BE4543FB}" type="parTrans" cxnId="{245BE093-C3EC-46C3-B340-D131AEDFDE2D}">
      <dgm:prSet/>
      <dgm:spPr/>
      <dgm:t>
        <a:bodyPr/>
        <a:lstStyle/>
        <a:p>
          <a:endParaRPr lang="en-US"/>
        </a:p>
      </dgm:t>
    </dgm:pt>
    <dgm:pt modelId="{0F0B61FE-6F14-4221-A70C-5D31F6B67128}" type="sibTrans" cxnId="{245BE093-C3EC-46C3-B340-D131AEDFDE2D}">
      <dgm:prSet phldrT="01" phldr="0"/>
      <dgm:spPr/>
      <dgm:t>
        <a:bodyPr/>
        <a:lstStyle/>
        <a:p>
          <a:r>
            <a:rPr lang="en-US"/>
            <a:t>01</a:t>
          </a:r>
        </a:p>
      </dgm:t>
    </dgm:pt>
    <dgm:pt modelId="{6A107871-1DFF-4556-9A33-CB3A0EB17129}">
      <dgm:prSet/>
      <dgm:spPr/>
      <dgm:t>
        <a:bodyPr/>
        <a:lstStyle/>
        <a:p>
          <a:r>
            <a:rPr lang="en-GB" dirty="0"/>
            <a:t>Enhanced Decision-Making</a:t>
          </a:r>
          <a:endParaRPr lang="en-US" dirty="0"/>
        </a:p>
      </dgm:t>
    </dgm:pt>
    <dgm:pt modelId="{69AA6600-8CA5-4EF0-8473-A377B0704FD9}" type="parTrans" cxnId="{ECDD2C93-860D-489F-8AED-925BE9284DBF}">
      <dgm:prSet/>
      <dgm:spPr/>
      <dgm:t>
        <a:bodyPr/>
        <a:lstStyle/>
        <a:p>
          <a:endParaRPr lang="en-US"/>
        </a:p>
      </dgm:t>
    </dgm:pt>
    <dgm:pt modelId="{C03BECCC-5A85-4EEA-887A-6479B01AB980}" type="sibTrans" cxnId="{ECDD2C93-860D-489F-8AED-925BE9284DBF}">
      <dgm:prSet phldrT="02" phldr="0"/>
      <dgm:spPr/>
      <dgm:t>
        <a:bodyPr/>
        <a:lstStyle/>
        <a:p>
          <a:r>
            <a:rPr lang="en-US"/>
            <a:t>02</a:t>
          </a:r>
        </a:p>
      </dgm:t>
    </dgm:pt>
    <dgm:pt modelId="{7F1CE90C-8F6D-48EC-B5E7-5B06350BAFB4}">
      <dgm:prSet/>
      <dgm:spPr/>
      <dgm:t>
        <a:bodyPr/>
        <a:lstStyle/>
        <a:p>
          <a:r>
            <a:rPr lang="en-GB" b="1"/>
            <a:t>Automation and Efficiency</a:t>
          </a:r>
          <a:endParaRPr lang="en-US" dirty="0"/>
        </a:p>
      </dgm:t>
    </dgm:pt>
    <dgm:pt modelId="{96CED341-52CF-4D18-A252-9B3277A9D3DD}" type="parTrans" cxnId="{9CB8367B-D930-44CC-9A6B-C844949FC43D}">
      <dgm:prSet/>
      <dgm:spPr/>
      <dgm:t>
        <a:bodyPr/>
        <a:lstStyle/>
        <a:p>
          <a:endParaRPr lang="en-US"/>
        </a:p>
      </dgm:t>
    </dgm:pt>
    <dgm:pt modelId="{2B489E21-756B-4C3F-982D-A74B4A99D4A5}" type="sibTrans" cxnId="{9CB8367B-D930-44CC-9A6B-C844949FC43D}">
      <dgm:prSet phldrT="03" phldr="0"/>
      <dgm:spPr/>
      <dgm:t>
        <a:bodyPr/>
        <a:lstStyle/>
        <a:p>
          <a:r>
            <a:rPr lang="en-US"/>
            <a:t>03</a:t>
          </a:r>
        </a:p>
      </dgm:t>
    </dgm:pt>
    <dgm:pt modelId="{3EA3FC6F-1025-4392-858F-E2768A15E6F1}">
      <dgm:prSet/>
      <dgm:spPr/>
      <dgm:t>
        <a:bodyPr/>
        <a:lstStyle/>
        <a:p>
          <a:r>
            <a:rPr lang="en-GB"/>
            <a:t>Risk Management.</a:t>
          </a:r>
          <a:endParaRPr lang="en-US" dirty="0"/>
        </a:p>
      </dgm:t>
    </dgm:pt>
    <dgm:pt modelId="{4CEBFEBB-4DE6-486E-84C4-23DF708564A3}" type="parTrans" cxnId="{656353A1-4A2C-4636-AB4E-520B8F33E545}">
      <dgm:prSet/>
      <dgm:spPr/>
      <dgm:t>
        <a:bodyPr/>
        <a:lstStyle/>
        <a:p>
          <a:endParaRPr lang="en-US"/>
        </a:p>
      </dgm:t>
    </dgm:pt>
    <dgm:pt modelId="{E9475052-11B4-4A0D-8539-03EBA3A2AA78}" type="sibTrans" cxnId="{656353A1-4A2C-4636-AB4E-520B8F33E545}">
      <dgm:prSet phldrT="04" phldr="0"/>
      <dgm:spPr/>
      <dgm:t>
        <a:bodyPr/>
        <a:lstStyle/>
        <a:p>
          <a:r>
            <a:rPr lang="en-US"/>
            <a:t>04</a:t>
          </a:r>
        </a:p>
      </dgm:t>
    </dgm:pt>
    <dgm:pt modelId="{BAE8E8F9-EDF7-42FD-91CF-BB8D51A18F1A}" type="pres">
      <dgm:prSet presAssocID="{3D261C16-5D5F-447F-9127-43DE8FD38A4E}" presName="Name0" presStyleCnt="0">
        <dgm:presLayoutVars>
          <dgm:animLvl val="lvl"/>
          <dgm:resizeHandles val="exact"/>
        </dgm:presLayoutVars>
      </dgm:prSet>
      <dgm:spPr/>
    </dgm:pt>
    <dgm:pt modelId="{CBDFBE90-4A16-4B9F-BBA4-0D4B6781C561}" type="pres">
      <dgm:prSet presAssocID="{BBA1BA5F-D7E9-4D4A-A819-4D3B27DC51ED}" presName="compositeNode" presStyleCnt="0">
        <dgm:presLayoutVars>
          <dgm:bulletEnabled val="1"/>
        </dgm:presLayoutVars>
      </dgm:prSet>
      <dgm:spPr/>
    </dgm:pt>
    <dgm:pt modelId="{170E2A46-942A-4B43-92E3-075C9682063C}" type="pres">
      <dgm:prSet presAssocID="{BBA1BA5F-D7E9-4D4A-A819-4D3B27DC51ED}" presName="bgRect" presStyleLbl="alignNode1" presStyleIdx="0" presStyleCnt="4"/>
      <dgm:spPr/>
    </dgm:pt>
    <dgm:pt modelId="{54F6C96A-BBA9-4095-9879-A4313F79C1BF}" type="pres">
      <dgm:prSet presAssocID="{0F0B61FE-6F14-4221-A70C-5D31F6B67128}" presName="sibTransNodeRect" presStyleLbl="alignNode1" presStyleIdx="0" presStyleCnt="4">
        <dgm:presLayoutVars>
          <dgm:chMax val="0"/>
          <dgm:bulletEnabled val="1"/>
        </dgm:presLayoutVars>
      </dgm:prSet>
      <dgm:spPr/>
    </dgm:pt>
    <dgm:pt modelId="{F52B6FA6-A771-4CB0-9784-A0300B8538CB}" type="pres">
      <dgm:prSet presAssocID="{BBA1BA5F-D7E9-4D4A-A819-4D3B27DC51ED}" presName="nodeRect" presStyleLbl="alignNode1" presStyleIdx="0" presStyleCnt="4">
        <dgm:presLayoutVars>
          <dgm:bulletEnabled val="1"/>
        </dgm:presLayoutVars>
      </dgm:prSet>
      <dgm:spPr/>
    </dgm:pt>
    <dgm:pt modelId="{898F8FFE-DEFB-41F4-856D-0899320B2CA1}" type="pres">
      <dgm:prSet presAssocID="{0F0B61FE-6F14-4221-A70C-5D31F6B67128}" presName="sibTrans" presStyleCnt="0"/>
      <dgm:spPr/>
    </dgm:pt>
    <dgm:pt modelId="{35C9DD6A-C1A9-44E6-A8C2-6AB916904382}" type="pres">
      <dgm:prSet presAssocID="{6A107871-1DFF-4556-9A33-CB3A0EB17129}" presName="compositeNode" presStyleCnt="0">
        <dgm:presLayoutVars>
          <dgm:bulletEnabled val="1"/>
        </dgm:presLayoutVars>
      </dgm:prSet>
      <dgm:spPr/>
    </dgm:pt>
    <dgm:pt modelId="{F248ABD2-F456-4B51-BC05-8257518EF2A6}" type="pres">
      <dgm:prSet presAssocID="{6A107871-1DFF-4556-9A33-CB3A0EB17129}" presName="bgRect" presStyleLbl="alignNode1" presStyleIdx="1" presStyleCnt="4"/>
      <dgm:spPr/>
    </dgm:pt>
    <dgm:pt modelId="{F2B4FCF0-FE59-4479-AB19-D938125C9E26}" type="pres">
      <dgm:prSet presAssocID="{C03BECCC-5A85-4EEA-887A-6479B01AB980}" presName="sibTransNodeRect" presStyleLbl="alignNode1" presStyleIdx="1" presStyleCnt="4">
        <dgm:presLayoutVars>
          <dgm:chMax val="0"/>
          <dgm:bulletEnabled val="1"/>
        </dgm:presLayoutVars>
      </dgm:prSet>
      <dgm:spPr/>
    </dgm:pt>
    <dgm:pt modelId="{4D87A940-5C55-46E5-9C3E-7F1F98A5FC75}" type="pres">
      <dgm:prSet presAssocID="{6A107871-1DFF-4556-9A33-CB3A0EB17129}" presName="nodeRect" presStyleLbl="alignNode1" presStyleIdx="1" presStyleCnt="4">
        <dgm:presLayoutVars>
          <dgm:bulletEnabled val="1"/>
        </dgm:presLayoutVars>
      </dgm:prSet>
      <dgm:spPr/>
    </dgm:pt>
    <dgm:pt modelId="{94CCA846-98D8-436F-8AE8-69A57EC34C40}" type="pres">
      <dgm:prSet presAssocID="{C03BECCC-5A85-4EEA-887A-6479B01AB980}" presName="sibTrans" presStyleCnt="0"/>
      <dgm:spPr/>
    </dgm:pt>
    <dgm:pt modelId="{C6C59DAB-ED50-45EC-8426-FB0737CA84DF}" type="pres">
      <dgm:prSet presAssocID="{7F1CE90C-8F6D-48EC-B5E7-5B06350BAFB4}" presName="compositeNode" presStyleCnt="0">
        <dgm:presLayoutVars>
          <dgm:bulletEnabled val="1"/>
        </dgm:presLayoutVars>
      </dgm:prSet>
      <dgm:spPr/>
    </dgm:pt>
    <dgm:pt modelId="{DD78EE24-5260-4CF9-8BB8-C18E04695508}" type="pres">
      <dgm:prSet presAssocID="{7F1CE90C-8F6D-48EC-B5E7-5B06350BAFB4}" presName="bgRect" presStyleLbl="alignNode1" presStyleIdx="2" presStyleCnt="4"/>
      <dgm:spPr/>
    </dgm:pt>
    <dgm:pt modelId="{837617A2-8676-4F69-A753-43CA058A8AB9}" type="pres">
      <dgm:prSet presAssocID="{2B489E21-756B-4C3F-982D-A74B4A99D4A5}" presName="sibTransNodeRect" presStyleLbl="alignNode1" presStyleIdx="2" presStyleCnt="4">
        <dgm:presLayoutVars>
          <dgm:chMax val="0"/>
          <dgm:bulletEnabled val="1"/>
        </dgm:presLayoutVars>
      </dgm:prSet>
      <dgm:spPr/>
    </dgm:pt>
    <dgm:pt modelId="{01EDDF18-2E40-41B5-8784-A8B170CE4D34}" type="pres">
      <dgm:prSet presAssocID="{7F1CE90C-8F6D-48EC-B5E7-5B06350BAFB4}" presName="nodeRect" presStyleLbl="alignNode1" presStyleIdx="2" presStyleCnt="4">
        <dgm:presLayoutVars>
          <dgm:bulletEnabled val="1"/>
        </dgm:presLayoutVars>
      </dgm:prSet>
      <dgm:spPr/>
    </dgm:pt>
    <dgm:pt modelId="{DB6B0FFC-809D-45EC-9245-7A0200B36FE7}" type="pres">
      <dgm:prSet presAssocID="{2B489E21-756B-4C3F-982D-A74B4A99D4A5}" presName="sibTrans" presStyleCnt="0"/>
      <dgm:spPr/>
    </dgm:pt>
    <dgm:pt modelId="{8910AFDE-B8A7-4214-8A77-1EB21184E0B4}" type="pres">
      <dgm:prSet presAssocID="{3EA3FC6F-1025-4392-858F-E2768A15E6F1}" presName="compositeNode" presStyleCnt="0">
        <dgm:presLayoutVars>
          <dgm:bulletEnabled val="1"/>
        </dgm:presLayoutVars>
      </dgm:prSet>
      <dgm:spPr/>
    </dgm:pt>
    <dgm:pt modelId="{01F237C2-9ACA-477B-AC30-8A0574022B7D}" type="pres">
      <dgm:prSet presAssocID="{3EA3FC6F-1025-4392-858F-E2768A15E6F1}" presName="bgRect" presStyleLbl="alignNode1" presStyleIdx="3" presStyleCnt="4"/>
      <dgm:spPr/>
    </dgm:pt>
    <dgm:pt modelId="{B245B27B-CE6B-43CC-B347-1A2E7FE1AB79}" type="pres">
      <dgm:prSet presAssocID="{E9475052-11B4-4A0D-8539-03EBA3A2AA78}" presName="sibTransNodeRect" presStyleLbl="alignNode1" presStyleIdx="3" presStyleCnt="4">
        <dgm:presLayoutVars>
          <dgm:chMax val="0"/>
          <dgm:bulletEnabled val="1"/>
        </dgm:presLayoutVars>
      </dgm:prSet>
      <dgm:spPr/>
    </dgm:pt>
    <dgm:pt modelId="{026E5591-1536-4CB1-93E7-B8125A8B14D4}" type="pres">
      <dgm:prSet presAssocID="{3EA3FC6F-1025-4392-858F-E2768A15E6F1}" presName="nodeRect" presStyleLbl="alignNode1" presStyleIdx="3" presStyleCnt="4">
        <dgm:presLayoutVars>
          <dgm:bulletEnabled val="1"/>
        </dgm:presLayoutVars>
      </dgm:prSet>
      <dgm:spPr/>
    </dgm:pt>
  </dgm:ptLst>
  <dgm:cxnLst>
    <dgm:cxn modelId="{B98C820E-026B-406D-9981-257439442546}" type="presOf" srcId="{0F0B61FE-6F14-4221-A70C-5D31F6B67128}" destId="{54F6C96A-BBA9-4095-9879-A4313F79C1BF}" srcOrd="0" destOrd="0" presId="urn:microsoft.com/office/officeart/2016/7/layout/LinearBlockProcessNumbered"/>
    <dgm:cxn modelId="{E5C9C40E-9628-4F89-AC1D-031685E557A0}" type="presOf" srcId="{3EA3FC6F-1025-4392-858F-E2768A15E6F1}" destId="{01F237C2-9ACA-477B-AC30-8A0574022B7D}" srcOrd="0" destOrd="0" presId="urn:microsoft.com/office/officeart/2016/7/layout/LinearBlockProcessNumbered"/>
    <dgm:cxn modelId="{486A6711-8805-4781-9FF1-D76B12C75199}" type="presOf" srcId="{BBA1BA5F-D7E9-4D4A-A819-4D3B27DC51ED}" destId="{F52B6FA6-A771-4CB0-9784-A0300B8538CB}" srcOrd="1" destOrd="0" presId="urn:microsoft.com/office/officeart/2016/7/layout/LinearBlockProcessNumbered"/>
    <dgm:cxn modelId="{3A636363-389D-4597-A617-1E86017957AF}" type="presOf" srcId="{6A107871-1DFF-4556-9A33-CB3A0EB17129}" destId="{F248ABD2-F456-4B51-BC05-8257518EF2A6}" srcOrd="0" destOrd="0" presId="urn:microsoft.com/office/officeart/2016/7/layout/LinearBlockProcessNumbered"/>
    <dgm:cxn modelId="{730DBD49-6307-4A48-A424-63175AC833A9}" type="presOf" srcId="{2B489E21-756B-4C3F-982D-A74B4A99D4A5}" destId="{837617A2-8676-4F69-A753-43CA058A8AB9}" srcOrd="0" destOrd="0" presId="urn:microsoft.com/office/officeart/2016/7/layout/LinearBlockProcessNumbered"/>
    <dgm:cxn modelId="{9CB8367B-D930-44CC-9A6B-C844949FC43D}" srcId="{3D261C16-5D5F-447F-9127-43DE8FD38A4E}" destId="{7F1CE90C-8F6D-48EC-B5E7-5B06350BAFB4}" srcOrd="2" destOrd="0" parTransId="{96CED341-52CF-4D18-A252-9B3277A9D3DD}" sibTransId="{2B489E21-756B-4C3F-982D-A74B4A99D4A5}"/>
    <dgm:cxn modelId="{D8E42F81-EE93-4EDB-A0A4-AB6BC5ACFF0B}" type="presOf" srcId="{7F1CE90C-8F6D-48EC-B5E7-5B06350BAFB4}" destId="{DD78EE24-5260-4CF9-8BB8-C18E04695508}" srcOrd="0" destOrd="0" presId="urn:microsoft.com/office/officeart/2016/7/layout/LinearBlockProcessNumbered"/>
    <dgm:cxn modelId="{3CF3858B-94BC-4AC8-AECA-26BCC42848B9}" type="presOf" srcId="{C03BECCC-5A85-4EEA-887A-6479B01AB980}" destId="{F2B4FCF0-FE59-4479-AB19-D938125C9E26}" srcOrd="0" destOrd="0" presId="urn:microsoft.com/office/officeart/2016/7/layout/LinearBlockProcessNumbered"/>
    <dgm:cxn modelId="{ECDD2C93-860D-489F-8AED-925BE9284DBF}" srcId="{3D261C16-5D5F-447F-9127-43DE8FD38A4E}" destId="{6A107871-1DFF-4556-9A33-CB3A0EB17129}" srcOrd="1" destOrd="0" parTransId="{69AA6600-8CA5-4EF0-8473-A377B0704FD9}" sibTransId="{C03BECCC-5A85-4EEA-887A-6479B01AB980}"/>
    <dgm:cxn modelId="{245BE093-C3EC-46C3-B340-D131AEDFDE2D}" srcId="{3D261C16-5D5F-447F-9127-43DE8FD38A4E}" destId="{BBA1BA5F-D7E9-4D4A-A819-4D3B27DC51ED}" srcOrd="0" destOrd="0" parTransId="{35383DEC-8FF0-436C-A900-8AB1BE4543FB}" sibTransId="{0F0B61FE-6F14-4221-A70C-5D31F6B67128}"/>
    <dgm:cxn modelId="{656353A1-4A2C-4636-AB4E-520B8F33E545}" srcId="{3D261C16-5D5F-447F-9127-43DE8FD38A4E}" destId="{3EA3FC6F-1025-4392-858F-E2768A15E6F1}" srcOrd="3" destOrd="0" parTransId="{4CEBFEBB-4DE6-486E-84C4-23DF708564A3}" sibTransId="{E9475052-11B4-4A0D-8539-03EBA3A2AA78}"/>
    <dgm:cxn modelId="{98BCA9AF-6CFA-43FF-9EDC-0368286B4427}" type="presOf" srcId="{3EA3FC6F-1025-4392-858F-E2768A15E6F1}" destId="{026E5591-1536-4CB1-93E7-B8125A8B14D4}" srcOrd="1" destOrd="0" presId="urn:microsoft.com/office/officeart/2016/7/layout/LinearBlockProcessNumbered"/>
    <dgm:cxn modelId="{511D39BD-C4A7-4A37-93CF-781FFCDB017E}" type="presOf" srcId="{E9475052-11B4-4A0D-8539-03EBA3A2AA78}" destId="{B245B27B-CE6B-43CC-B347-1A2E7FE1AB79}" srcOrd="0" destOrd="0" presId="urn:microsoft.com/office/officeart/2016/7/layout/LinearBlockProcessNumbered"/>
    <dgm:cxn modelId="{D23E78D0-30C5-4799-9204-948736609BE5}" type="presOf" srcId="{7F1CE90C-8F6D-48EC-B5E7-5B06350BAFB4}" destId="{01EDDF18-2E40-41B5-8784-A8B170CE4D34}" srcOrd="1" destOrd="0" presId="urn:microsoft.com/office/officeart/2016/7/layout/LinearBlockProcessNumbered"/>
    <dgm:cxn modelId="{9339CBD8-5855-4558-A1FB-B95E5FCAA13C}" type="presOf" srcId="{BBA1BA5F-D7E9-4D4A-A819-4D3B27DC51ED}" destId="{170E2A46-942A-4B43-92E3-075C9682063C}" srcOrd="0" destOrd="0" presId="urn:microsoft.com/office/officeart/2016/7/layout/LinearBlockProcessNumbered"/>
    <dgm:cxn modelId="{9FC65CDC-D841-4BAB-9D09-4B3BE8A3630E}" type="presOf" srcId="{3D261C16-5D5F-447F-9127-43DE8FD38A4E}" destId="{BAE8E8F9-EDF7-42FD-91CF-BB8D51A18F1A}" srcOrd="0" destOrd="0" presId="urn:microsoft.com/office/officeart/2016/7/layout/LinearBlockProcessNumbered"/>
    <dgm:cxn modelId="{6B2F84FE-FF6A-48FE-9563-112E1A499157}" type="presOf" srcId="{6A107871-1DFF-4556-9A33-CB3A0EB17129}" destId="{4D87A940-5C55-46E5-9C3E-7F1F98A5FC75}" srcOrd="1" destOrd="0" presId="urn:microsoft.com/office/officeart/2016/7/layout/LinearBlockProcessNumbered"/>
    <dgm:cxn modelId="{3FA02CB4-4B70-45B9-8CFC-84C42D7EB7C8}" type="presParOf" srcId="{BAE8E8F9-EDF7-42FD-91CF-BB8D51A18F1A}" destId="{CBDFBE90-4A16-4B9F-BBA4-0D4B6781C561}" srcOrd="0" destOrd="0" presId="urn:microsoft.com/office/officeart/2016/7/layout/LinearBlockProcessNumbered"/>
    <dgm:cxn modelId="{852AD6CF-5ECF-419A-95ED-E7893D1258F8}" type="presParOf" srcId="{CBDFBE90-4A16-4B9F-BBA4-0D4B6781C561}" destId="{170E2A46-942A-4B43-92E3-075C9682063C}" srcOrd="0" destOrd="0" presId="urn:microsoft.com/office/officeart/2016/7/layout/LinearBlockProcessNumbered"/>
    <dgm:cxn modelId="{24E0C8A4-FA37-485D-8EE1-1F55F8C23812}" type="presParOf" srcId="{CBDFBE90-4A16-4B9F-BBA4-0D4B6781C561}" destId="{54F6C96A-BBA9-4095-9879-A4313F79C1BF}" srcOrd="1" destOrd="0" presId="urn:microsoft.com/office/officeart/2016/7/layout/LinearBlockProcessNumbered"/>
    <dgm:cxn modelId="{0758A31B-2E9F-4067-91CA-AAFF6AA12E44}" type="presParOf" srcId="{CBDFBE90-4A16-4B9F-BBA4-0D4B6781C561}" destId="{F52B6FA6-A771-4CB0-9784-A0300B8538CB}" srcOrd="2" destOrd="0" presId="urn:microsoft.com/office/officeart/2016/7/layout/LinearBlockProcessNumbered"/>
    <dgm:cxn modelId="{DFB7D565-7CD1-4DC9-A48C-47D7795501C4}" type="presParOf" srcId="{BAE8E8F9-EDF7-42FD-91CF-BB8D51A18F1A}" destId="{898F8FFE-DEFB-41F4-856D-0899320B2CA1}" srcOrd="1" destOrd="0" presId="urn:microsoft.com/office/officeart/2016/7/layout/LinearBlockProcessNumbered"/>
    <dgm:cxn modelId="{CCA2D055-294F-40D5-A778-BA1330C8AB10}" type="presParOf" srcId="{BAE8E8F9-EDF7-42FD-91CF-BB8D51A18F1A}" destId="{35C9DD6A-C1A9-44E6-A8C2-6AB916904382}" srcOrd="2" destOrd="0" presId="urn:microsoft.com/office/officeart/2016/7/layout/LinearBlockProcessNumbered"/>
    <dgm:cxn modelId="{30A879BB-A8D0-43DE-AD57-A0E2CE2431A9}" type="presParOf" srcId="{35C9DD6A-C1A9-44E6-A8C2-6AB916904382}" destId="{F248ABD2-F456-4B51-BC05-8257518EF2A6}" srcOrd="0" destOrd="0" presId="urn:microsoft.com/office/officeart/2016/7/layout/LinearBlockProcessNumbered"/>
    <dgm:cxn modelId="{55962904-6B38-42B5-99EC-47CFD1FEECA7}" type="presParOf" srcId="{35C9DD6A-C1A9-44E6-A8C2-6AB916904382}" destId="{F2B4FCF0-FE59-4479-AB19-D938125C9E26}" srcOrd="1" destOrd="0" presId="urn:microsoft.com/office/officeart/2016/7/layout/LinearBlockProcessNumbered"/>
    <dgm:cxn modelId="{CA741C4B-6322-497A-995F-12B1EA4780A9}" type="presParOf" srcId="{35C9DD6A-C1A9-44E6-A8C2-6AB916904382}" destId="{4D87A940-5C55-46E5-9C3E-7F1F98A5FC75}" srcOrd="2" destOrd="0" presId="urn:microsoft.com/office/officeart/2016/7/layout/LinearBlockProcessNumbered"/>
    <dgm:cxn modelId="{57277431-C924-4C82-A4C7-F312C26092AB}" type="presParOf" srcId="{BAE8E8F9-EDF7-42FD-91CF-BB8D51A18F1A}" destId="{94CCA846-98D8-436F-8AE8-69A57EC34C40}" srcOrd="3" destOrd="0" presId="urn:microsoft.com/office/officeart/2016/7/layout/LinearBlockProcessNumbered"/>
    <dgm:cxn modelId="{D2FB4764-4B59-428C-B552-6F6E104638A3}" type="presParOf" srcId="{BAE8E8F9-EDF7-42FD-91CF-BB8D51A18F1A}" destId="{C6C59DAB-ED50-45EC-8426-FB0737CA84DF}" srcOrd="4" destOrd="0" presId="urn:microsoft.com/office/officeart/2016/7/layout/LinearBlockProcessNumbered"/>
    <dgm:cxn modelId="{1E9196D9-045A-492A-BE66-B84DC1C06811}" type="presParOf" srcId="{C6C59DAB-ED50-45EC-8426-FB0737CA84DF}" destId="{DD78EE24-5260-4CF9-8BB8-C18E04695508}" srcOrd="0" destOrd="0" presId="urn:microsoft.com/office/officeart/2016/7/layout/LinearBlockProcessNumbered"/>
    <dgm:cxn modelId="{059E5DE2-1B53-4122-85BA-A125C91C21BB}" type="presParOf" srcId="{C6C59DAB-ED50-45EC-8426-FB0737CA84DF}" destId="{837617A2-8676-4F69-A753-43CA058A8AB9}" srcOrd="1" destOrd="0" presId="urn:microsoft.com/office/officeart/2016/7/layout/LinearBlockProcessNumbered"/>
    <dgm:cxn modelId="{A9E96002-A412-40FC-865D-DC59762F04AE}" type="presParOf" srcId="{C6C59DAB-ED50-45EC-8426-FB0737CA84DF}" destId="{01EDDF18-2E40-41B5-8784-A8B170CE4D34}" srcOrd="2" destOrd="0" presId="urn:microsoft.com/office/officeart/2016/7/layout/LinearBlockProcessNumbered"/>
    <dgm:cxn modelId="{8E41952B-70EA-4ABD-B43D-25304FAA2CD5}" type="presParOf" srcId="{BAE8E8F9-EDF7-42FD-91CF-BB8D51A18F1A}" destId="{DB6B0FFC-809D-45EC-9245-7A0200B36FE7}" srcOrd="5" destOrd="0" presId="urn:microsoft.com/office/officeart/2016/7/layout/LinearBlockProcessNumbered"/>
    <dgm:cxn modelId="{65DB0776-E763-40F8-AB4E-62C044D57B91}" type="presParOf" srcId="{BAE8E8F9-EDF7-42FD-91CF-BB8D51A18F1A}" destId="{8910AFDE-B8A7-4214-8A77-1EB21184E0B4}" srcOrd="6" destOrd="0" presId="urn:microsoft.com/office/officeart/2016/7/layout/LinearBlockProcessNumbered"/>
    <dgm:cxn modelId="{E9442BF3-CBE0-4165-8DC7-C28D2C0DE680}" type="presParOf" srcId="{8910AFDE-B8A7-4214-8A77-1EB21184E0B4}" destId="{01F237C2-9ACA-477B-AC30-8A0574022B7D}" srcOrd="0" destOrd="0" presId="urn:microsoft.com/office/officeart/2016/7/layout/LinearBlockProcessNumbered"/>
    <dgm:cxn modelId="{8C29BDA9-7758-4516-90D3-BB217718D8DC}" type="presParOf" srcId="{8910AFDE-B8A7-4214-8A77-1EB21184E0B4}" destId="{B245B27B-CE6B-43CC-B347-1A2E7FE1AB79}" srcOrd="1" destOrd="0" presId="urn:microsoft.com/office/officeart/2016/7/layout/LinearBlockProcessNumbered"/>
    <dgm:cxn modelId="{B93647D1-7D80-4B18-BDC6-7A2834D49215}" type="presParOf" srcId="{8910AFDE-B8A7-4214-8A77-1EB21184E0B4}" destId="{026E5591-1536-4CB1-93E7-B8125A8B14D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470141-C606-49FB-A097-7DC937C280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900A8B9-AE8B-404D-8D90-13BB27F61CC2}">
      <dgm:prSet/>
      <dgm:spPr/>
      <dgm:t>
        <a:bodyPr/>
        <a:lstStyle/>
        <a:p>
          <a:r>
            <a:rPr lang="en-GB" b="1"/>
            <a:t>Foundation for Machine Learning:</a:t>
          </a:r>
          <a:endParaRPr lang="en-US"/>
        </a:p>
      </dgm:t>
    </dgm:pt>
    <dgm:pt modelId="{11E4813E-A07B-4C70-814B-0804034E4297}" type="parTrans" cxnId="{F9110679-7BCD-4BD1-96EF-46BC80934245}">
      <dgm:prSet/>
      <dgm:spPr/>
      <dgm:t>
        <a:bodyPr/>
        <a:lstStyle/>
        <a:p>
          <a:endParaRPr lang="en-US"/>
        </a:p>
      </dgm:t>
    </dgm:pt>
    <dgm:pt modelId="{CFFCAD9F-9622-41B3-B9C4-CC5241121B14}" type="sibTrans" cxnId="{F9110679-7BCD-4BD1-96EF-46BC80934245}">
      <dgm:prSet/>
      <dgm:spPr/>
      <dgm:t>
        <a:bodyPr/>
        <a:lstStyle/>
        <a:p>
          <a:endParaRPr lang="en-US"/>
        </a:p>
      </dgm:t>
    </dgm:pt>
    <dgm:pt modelId="{B48227A8-4D95-4489-8ED3-48AFF54691AB}">
      <dgm:prSet/>
      <dgm:spPr/>
      <dgm:t>
        <a:bodyPr/>
        <a:lstStyle/>
        <a:p>
          <a:r>
            <a:rPr lang="en-GB"/>
            <a:t>Algorithms in machine learning are often based on statistical models.</a:t>
          </a:r>
          <a:endParaRPr lang="en-US"/>
        </a:p>
      </dgm:t>
    </dgm:pt>
    <dgm:pt modelId="{2D0B92C1-A0CE-4D32-96D7-585DD5C9B099}" type="parTrans" cxnId="{F87A30BB-431E-4047-A704-7B756C972F6A}">
      <dgm:prSet/>
      <dgm:spPr/>
      <dgm:t>
        <a:bodyPr/>
        <a:lstStyle/>
        <a:p>
          <a:endParaRPr lang="en-US"/>
        </a:p>
      </dgm:t>
    </dgm:pt>
    <dgm:pt modelId="{F8E53CA2-E640-4FBD-AA55-E90EB0385BAF}" type="sibTrans" cxnId="{F87A30BB-431E-4047-A704-7B756C972F6A}">
      <dgm:prSet/>
      <dgm:spPr/>
      <dgm:t>
        <a:bodyPr/>
        <a:lstStyle/>
        <a:p>
          <a:endParaRPr lang="en-US"/>
        </a:p>
      </dgm:t>
    </dgm:pt>
    <dgm:pt modelId="{6E886995-26BC-4EE2-92E2-D97E150141C0}">
      <dgm:prSet/>
      <dgm:spPr/>
      <dgm:t>
        <a:bodyPr/>
        <a:lstStyle/>
        <a:p>
          <a:r>
            <a:rPr lang="en-GB"/>
            <a:t>Probability helps in understanding model uncertainty and in making predictions.</a:t>
          </a:r>
          <a:endParaRPr lang="en-US"/>
        </a:p>
      </dgm:t>
    </dgm:pt>
    <dgm:pt modelId="{A7908DBC-5AC1-444A-AD2C-3491CBDABD2C}" type="parTrans" cxnId="{513B0095-EDC0-4221-8C22-1F6F2D733724}">
      <dgm:prSet/>
      <dgm:spPr/>
      <dgm:t>
        <a:bodyPr/>
        <a:lstStyle/>
        <a:p>
          <a:endParaRPr lang="en-US"/>
        </a:p>
      </dgm:t>
    </dgm:pt>
    <dgm:pt modelId="{AAE55091-EBF0-4ABA-AF8F-6F36703E0F6A}" type="sibTrans" cxnId="{513B0095-EDC0-4221-8C22-1F6F2D733724}">
      <dgm:prSet/>
      <dgm:spPr/>
      <dgm:t>
        <a:bodyPr/>
        <a:lstStyle/>
        <a:p>
          <a:endParaRPr lang="en-US"/>
        </a:p>
      </dgm:t>
    </dgm:pt>
    <dgm:pt modelId="{7A0709A5-68BB-45A5-95BD-3B0B45BDC4C7}">
      <dgm:prSet/>
      <dgm:spPr/>
      <dgm:t>
        <a:bodyPr/>
        <a:lstStyle/>
        <a:p>
          <a:r>
            <a:rPr lang="en-GB" b="1"/>
            <a:t>Real-World Applications:</a:t>
          </a:r>
          <a:endParaRPr lang="en-US"/>
        </a:p>
      </dgm:t>
    </dgm:pt>
    <dgm:pt modelId="{3D411474-0672-473D-8C71-7C5C32F26335}" type="parTrans" cxnId="{844DDEBF-BFA1-4833-9593-547A8A12EA2E}">
      <dgm:prSet/>
      <dgm:spPr/>
      <dgm:t>
        <a:bodyPr/>
        <a:lstStyle/>
        <a:p>
          <a:endParaRPr lang="en-US"/>
        </a:p>
      </dgm:t>
    </dgm:pt>
    <dgm:pt modelId="{3045419A-DC37-4418-9499-2DB35F1AB7D6}" type="sibTrans" cxnId="{844DDEBF-BFA1-4833-9593-547A8A12EA2E}">
      <dgm:prSet/>
      <dgm:spPr/>
      <dgm:t>
        <a:bodyPr/>
        <a:lstStyle/>
        <a:p>
          <a:endParaRPr lang="en-US"/>
        </a:p>
      </dgm:t>
    </dgm:pt>
    <dgm:pt modelId="{67D4A3D5-2898-43E8-9E96-D4BF05F2BBFC}">
      <dgm:prSet/>
      <dgm:spPr/>
      <dgm:t>
        <a:bodyPr/>
        <a:lstStyle/>
        <a:p>
          <a:r>
            <a:rPr lang="en-GB"/>
            <a:t>Forecasting (e.g., sales, stock market trends).</a:t>
          </a:r>
          <a:endParaRPr lang="en-US"/>
        </a:p>
      </dgm:t>
    </dgm:pt>
    <dgm:pt modelId="{623652F8-7649-4F4A-B9C0-BEC605339AB6}" type="parTrans" cxnId="{53355F43-C917-4C1E-A0F2-9CB57799ADAF}">
      <dgm:prSet/>
      <dgm:spPr/>
      <dgm:t>
        <a:bodyPr/>
        <a:lstStyle/>
        <a:p>
          <a:endParaRPr lang="en-US"/>
        </a:p>
      </dgm:t>
    </dgm:pt>
    <dgm:pt modelId="{6D309259-35A6-4CD8-B4F6-A3AD0B68B424}" type="sibTrans" cxnId="{53355F43-C917-4C1E-A0F2-9CB57799ADAF}">
      <dgm:prSet/>
      <dgm:spPr/>
      <dgm:t>
        <a:bodyPr/>
        <a:lstStyle/>
        <a:p>
          <a:endParaRPr lang="en-US"/>
        </a:p>
      </dgm:t>
    </dgm:pt>
    <dgm:pt modelId="{D781BA05-C4E5-4F99-A162-6621C6D61EC4}">
      <dgm:prSet/>
      <dgm:spPr/>
      <dgm:t>
        <a:bodyPr/>
        <a:lstStyle/>
        <a:p>
          <a:r>
            <a:rPr lang="en-GB"/>
            <a:t>Risk assessment in finance and insurance.</a:t>
          </a:r>
          <a:endParaRPr lang="en-US"/>
        </a:p>
      </dgm:t>
    </dgm:pt>
    <dgm:pt modelId="{D992D830-CBD7-4D75-9E4F-47406EFFF94F}" type="parTrans" cxnId="{74866C69-C12B-43AC-8CB2-0B9ABE64E930}">
      <dgm:prSet/>
      <dgm:spPr/>
      <dgm:t>
        <a:bodyPr/>
        <a:lstStyle/>
        <a:p>
          <a:endParaRPr lang="en-US"/>
        </a:p>
      </dgm:t>
    </dgm:pt>
    <dgm:pt modelId="{A786667B-FBB8-421C-AB99-F05907EA14C4}" type="sibTrans" cxnId="{74866C69-C12B-43AC-8CB2-0B9ABE64E930}">
      <dgm:prSet/>
      <dgm:spPr/>
      <dgm:t>
        <a:bodyPr/>
        <a:lstStyle/>
        <a:p>
          <a:endParaRPr lang="en-US"/>
        </a:p>
      </dgm:t>
    </dgm:pt>
    <dgm:pt modelId="{296E0F6E-30C2-4987-9441-6AE589461258}">
      <dgm:prSet/>
      <dgm:spPr/>
      <dgm:t>
        <a:bodyPr/>
        <a:lstStyle/>
        <a:p>
          <a:r>
            <a:rPr lang="en-GB"/>
            <a:t>Recommender systems and customer segmentation.</a:t>
          </a:r>
          <a:endParaRPr lang="en-US"/>
        </a:p>
      </dgm:t>
    </dgm:pt>
    <dgm:pt modelId="{4EB33869-FB47-457A-A4C9-19BCA0DB9C80}" type="parTrans" cxnId="{B6866B5D-DDC8-45C3-BB39-D7D1D374E1F8}">
      <dgm:prSet/>
      <dgm:spPr/>
      <dgm:t>
        <a:bodyPr/>
        <a:lstStyle/>
        <a:p>
          <a:endParaRPr lang="en-US"/>
        </a:p>
      </dgm:t>
    </dgm:pt>
    <dgm:pt modelId="{0AED90C5-29BF-4CB4-8132-7098A5FB6F72}" type="sibTrans" cxnId="{B6866B5D-DDC8-45C3-BB39-D7D1D374E1F8}">
      <dgm:prSet/>
      <dgm:spPr/>
      <dgm:t>
        <a:bodyPr/>
        <a:lstStyle/>
        <a:p>
          <a:endParaRPr lang="en-US"/>
        </a:p>
      </dgm:t>
    </dgm:pt>
    <dgm:pt modelId="{DD70D1C1-A303-4BFD-9A86-2FE1E781A0D3}">
      <dgm:prSet/>
      <dgm:spPr/>
      <dgm:t>
        <a:bodyPr/>
        <a:lstStyle/>
        <a:p>
          <a:r>
            <a:rPr lang="en-GB" b="1"/>
            <a:t>Evaluation Metrics:</a:t>
          </a:r>
          <a:endParaRPr lang="en-US"/>
        </a:p>
      </dgm:t>
    </dgm:pt>
    <dgm:pt modelId="{D29D47C2-68FF-4DE1-AB68-0AA06E1E2308}" type="parTrans" cxnId="{A3413B24-BB8A-44FA-88AA-515B78B48022}">
      <dgm:prSet/>
      <dgm:spPr/>
      <dgm:t>
        <a:bodyPr/>
        <a:lstStyle/>
        <a:p>
          <a:endParaRPr lang="en-US"/>
        </a:p>
      </dgm:t>
    </dgm:pt>
    <dgm:pt modelId="{C037BD6F-7F73-4CC5-895A-9AAD86D708D7}" type="sibTrans" cxnId="{A3413B24-BB8A-44FA-88AA-515B78B48022}">
      <dgm:prSet/>
      <dgm:spPr/>
      <dgm:t>
        <a:bodyPr/>
        <a:lstStyle/>
        <a:p>
          <a:endParaRPr lang="en-US"/>
        </a:p>
      </dgm:t>
    </dgm:pt>
    <dgm:pt modelId="{9B0C618A-5333-4B9E-A9CB-508BB6407975}">
      <dgm:prSet/>
      <dgm:spPr/>
      <dgm:t>
        <a:bodyPr/>
        <a:lstStyle/>
        <a:p>
          <a:r>
            <a:rPr lang="en-GB"/>
            <a:t>Use statistical measures to validate model performance.</a:t>
          </a:r>
          <a:endParaRPr lang="en-US"/>
        </a:p>
      </dgm:t>
    </dgm:pt>
    <dgm:pt modelId="{2CE55BB8-8667-4409-9EAC-153614869B04}" type="parTrans" cxnId="{801B8EA8-C286-4ABA-BC69-4592BA245299}">
      <dgm:prSet/>
      <dgm:spPr/>
      <dgm:t>
        <a:bodyPr/>
        <a:lstStyle/>
        <a:p>
          <a:endParaRPr lang="en-US"/>
        </a:p>
      </dgm:t>
    </dgm:pt>
    <dgm:pt modelId="{FB50837B-E0D1-482B-9890-6273F6AAE653}" type="sibTrans" cxnId="{801B8EA8-C286-4ABA-BC69-4592BA245299}">
      <dgm:prSet/>
      <dgm:spPr/>
      <dgm:t>
        <a:bodyPr/>
        <a:lstStyle/>
        <a:p>
          <a:endParaRPr lang="en-US"/>
        </a:p>
      </dgm:t>
    </dgm:pt>
    <dgm:pt modelId="{434BF4A5-228F-4E7B-AB6A-73FFFA530708}">
      <dgm:prSet/>
      <dgm:spPr/>
      <dgm:t>
        <a:bodyPr/>
        <a:lstStyle/>
        <a:p>
          <a:r>
            <a:rPr lang="en-GB"/>
            <a:t>Importance of understanding overfitting, underfitting, and bias-variance trade-offs.</a:t>
          </a:r>
          <a:endParaRPr lang="en-US"/>
        </a:p>
      </dgm:t>
    </dgm:pt>
    <dgm:pt modelId="{CAA06CBA-AFE9-4C43-943C-99377451274A}" type="parTrans" cxnId="{E79FB6F1-D30A-42D3-97FF-C876E5148F5F}">
      <dgm:prSet/>
      <dgm:spPr/>
      <dgm:t>
        <a:bodyPr/>
        <a:lstStyle/>
        <a:p>
          <a:endParaRPr lang="en-US"/>
        </a:p>
      </dgm:t>
    </dgm:pt>
    <dgm:pt modelId="{F84878CB-115C-4419-AD90-6134C6BDB1FF}" type="sibTrans" cxnId="{E79FB6F1-D30A-42D3-97FF-C876E5148F5F}">
      <dgm:prSet/>
      <dgm:spPr/>
      <dgm:t>
        <a:bodyPr/>
        <a:lstStyle/>
        <a:p>
          <a:endParaRPr lang="en-US"/>
        </a:p>
      </dgm:t>
    </dgm:pt>
    <dgm:pt modelId="{FF0FE426-C621-4DC5-A782-3A714B3EB3B7}" type="pres">
      <dgm:prSet presAssocID="{49470141-C606-49FB-A097-7DC937C28047}" presName="root" presStyleCnt="0">
        <dgm:presLayoutVars>
          <dgm:dir/>
          <dgm:resizeHandles val="exact"/>
        </dgm:presLayoutVars>
      </dgm:prSet>
      <dgm:spPr/>
    </dgm:pt>
    <dgm:pt modelId="{78FEC5AA-8663-456D-BA40-23FDE363DDA5}" type="pres">
      <dgm:prSet presAssocID="{4900A8B9-AE8B-404D-8D90-13BB27F61CC2}" presName="compNode" presStyleCnt="0"/>
      <dgm:spPr/>
    </dgm:pt>
    <dgm:pt modelId="{F13A3C7C-937E-40F1-9487-B13470B44670}" type="pres">
      <dgm:prSet presAssocID="{4900A8B9-AE8B-404D-8D90-13BB27F61CC2}" presName="bgRect" presStyleLbl="bgShp" presStyleIdx="0" presStyleCnt="3"/>
      <dgm:spPr/>
    </dgm:pt>
    <dgm:pt modelId="{6FB3AE27-DE0B-4061-B3E1-587AB7F45BFB}" type="pres">
      <dgm:prSet presAssocID="{4900A8B9-AE8B-404D-8D90-13BB27F61C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62797F6-6981-4B4B-BB27-FD81F1090E5A}" type="pres">
      <dgm:prSet presAssocID="{4900A8B9-AE8B-404D-8D90-13BB27F61CC2}" presName="spaceRect" presStyleCnt="0"/>
      <dgm:spPr/>
    </dgm:pt>
    <dgm:pt modelId="{5B4BAE88-B5CA-4435-9DC4-3E8E6279E345}" type="pres">
      <dgm:prSet presAssocID="{4900A8B9-AE8B-404D-8D90-13BB27F61CC2}" presName="parTx" presStyleLbl="revTx" presStyleIdx="0" presStyleCnt="6">
        <dgm:presLayoutVars>
          <dgm:chMax val="0"/>
          <dgm:chPref val="0"/>
        </dgm:presLayoutVars>
      </dgm:prSet>
      <dgm:spPr/>
    </dgm:pt>
    <dgm:pt modelId="{6548BA9C-74D3-4EB1-834C-CF9C802D8ACF}" type="pres">
      <dgm:prSet presAssocID="{4900A8B9-AE8B-404D-8D90-13BB27F61CC2}" presName="desTx" presStyleLbl="revTx" presStyleIdx="1" presStyleCnt="6">
        <dgm:presLayoutVars/>
      </dgm:prSet>
      <dgm:spPr/>
    </dgm:pt>
    <dgm:pt modelId="{23F1EA72-FF33-4C80-A965-618C1AACD994}" type="pres">
      <dgm:prSet presAssocID="{CFFCAD9F-9622-41B3-B9C4-CC5241121B14}" presName="sibTrans" presStyleCnt="0"/>
      <dgm:spPr/>
    </dgm:pt>
    <dgm:pt modelId="{81A085D0-03E0-4D0B-B634-83EEAF178FC2}" type="pres">
      <dgm:prSet presAssocID="{7A0709A5-68BB-45A5-95BD-3B0B45BDC4C7}" presName="compNode" presStyleCnt="0"/>
      <dgm:spPr/>
    </dgm:pt>
    <dgm:pt modelId="{1BF1E560-6708-4C25-B04B-2126BA6B4F3B}" type="pres">
      <dgm:prSet presAssocID="{7A0709A5-68BB-45A5-95BD-3B0B45BDC4C7}" presName="bgRect" presStyleLbl="bgShp" presStyleIdx="1" presStyleCnt="3"/>
      <dgm:spPr/>
    </dgm:pt>
    <dgm:pt modelId="{56DEC7FC-656B-4269-9445-85889793A405}" type="pres">
      <dgm:prSet presAssocID="{7A0709A5-68BB-45A5-95BD-3B0B45BDC4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64E82915-5A7F-49CD-99A4-E30363872812}" type="pres">
      <dgm:prSet presAssocID="{7A0709A5-68BB-45A5-95BD-3B0B45BDC4C7}" presName="spaceRect" presStyleCnt="0"/>
      <dgm:spPr/>
    </dgm:pt>
    <dgm:pt modelId="{6B699AC5-7BDE-4F7D-A559-737465607DF4}" type="pres">
      <dgm:prSet presAssocID="{7A0709A5-68BB-45A5-95BD-3B0B45BDC4C7}" presName="parTx" presStyleLbl="revTx" presStyleIdx="2" presStyleCnt="6">
        <dgm:presLayoutVars>
          <dgm:chMax val="0"/>
          <dgm:chPref val="0"/>
        </dgm:presLayoutVars>
      </dgm:prSet>
      <dgm:spPr/>
    </dgm:pt>
    <dgm:pt modelId="{7CD8B1BA-4064-4AD3-9BFC-8CF13C39F5F9}" type="pres">
      <dgm:prSet presAssocID="{7A0709A5-68BB-45A5-95BD-3B0B45BDC4C7}" presName="desTx" presStyleLbl="revTx" presStyleIdx="3" presStyleCnt="6">
        <dgm:presLayoutVars/>
      </dgm:prSet>
      <dgm:spPr/>
    </dgm:pt>
    <dgm:pt modelId="{4A22732B-4BC8-4ACE-8F25-6BC246CDEA7C}" type="pres">
      <dgm:prSet presAssocID="{3045419A-DC37-4418-9499-2DB35F1AB7D6}" presName="sibTrans" presStyleCnt="0"/>
      <dgm:spPr/>
    </dgm:pt>
    <dgm:pt modelId="{71E8336B-CA9E-4911-B774-3824579FCF98}" type="pres">
      <dgm:prSet presAssocID="{DD70D1C1-A303-4BFD-9A86-2FE1E781A0D3}" presName="compNode" presStyleCnt="0"/>
      <dgm:spPr/>
    </dgm:pt>
    <dgm:pt modelId="{E95C956C-3947-4673-A48E-9F22AD15E6F6}" type="pres">
      <dgm:prSet presAssocID="{DD70D1C1-A303-4BFD-9A86-2FE1E781A0D3}" presName="bgRect" presStyleLbl="bgShp" presStyleIdx="2" presStyleCnt="3"/>
      <dgm:spPr/>
    </dgm:pt>
    <dgm:pt modelId="{2EC352FF-53AF-41DA-9860-42F7DC211E99}" type="pres">
      <dgm:prSet presAssocID="{DD70D1C1-A303-4BFD-9A86-2FE1E781A0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D73680BE-C39C-46DC-9795-F9C84ED3CB69}" type="pres">
      <dgm:prSet presAssocID="{DD70D1C1-A303-4BFD-9A86-2FE1E781A0D3}" presName="spaceRect" presStyleCnt="0"/>
      <dgm:spPr/>
    </dgm:pt>
    <dgm:pt modelId="{DC47F1F7-1C4A-4D72-A300-5601BAE79185}" type="pres">
      <dgm:prSet presAssocID="{DD70D1C1-A303-4BFD-9A86-2FE1E781A0D3}" presName="parTx" presStyleLbl="revTx" presStyleIdx="4" presStyleCnt="6">
        <dgm:presLayoutVars>
          <dgm:chMax val="0"/>
          <dgm:chPref val="0"/>
        </dgm:presLayoutVars>
      </dgm:prSet>
      <dgm:spPr/>
    </dgm:pt>
    <dgm:pt modelId="{66BAF41B-2E05-4CA9-8299-2362B6B3D7F4}" type="pres">
      <dgm:prSet presAssocID="{DD70D1C1-A303-4BFD-9A86-2FE1E781A0D3}" presName="desTx" presStyleLbl="revTx" presStyleIdx="5" presStyleCnt="6">
        <dgm:presLayoutVars/>
      </dgm:prSet>
      <dgm:spPr/>
    </dgm:pt>
  </dgm:ptLst>
  <dgm:cxnLst>
    <dgm:cxn modelId="{A3413B24-BB8A-44FA-88AA-515B78B48022}" srcId="{49470141-C606-49FB-A097-7DC937C28047}" destId="{DD70D1C1-A303-4BFD-9A86-2FE1E781A0D3}" srcOrd="2" destOrd="0" parTransId="{D29D47C2-68FF-4DE1-AB68-0AA06E1E2308}" sibTransId="{C037BD6F-7F73-4CC5-895A-9AAD86D708D7}"/>
    <dgm:cxn modelId="{92B45F30-F670-4BBB-9063-6A77BBF47343}" type="presOf" srcId="{B48227A8-4D95-4489-8ED3-48AFF54691AB}" destId="{6548BA9C-74D3-4EB1-834C-CF9C802D8ACF}" srcOrd="0" destOrd="0" presId="urn:microsoft.com/office/officeart/2018/2/layout/IconVerticalSolidList"/>
    <dgm:cxn modelId="{B6866B5D-DDC8-45C3-BB39-D7D1D374E1F8}" srcId="{7A0709A5-68BB-45A5-95BD-3B0B45BDC4C7}" destId="{296E0F6E-30C2-4987-9441-6AE589461258}" srcOrd="2" destOrd="0" parTransId="{4EB33869-FB47-457A-A4C9-19BCA0DB9C80}" sibTransId="{0AED90C5-29BF-4CB4-8132-7098A5FB6F72}"/>
    <dgm:cxn modelId="{53355F43-C917-4C1E-A0F2-9CB57799ADAF}" srcId="{7A0709A5-68BB-45A5-95BD-3B0B45BDC4C7}" destId="{67D4A3D5-2898-43E8-9E96-D4BF05F2BBFC}" srcOrd="0" destOrd="0" parTransId="{623652F8-7649-4F4A-B9C0-BEC605339AB6}" sibTransId="{6D309259-35A6-4CD8-B4F6-A3AD0B68B424}"/>
    <dgm:cxn modelId="{74866C69-C12B-43AC-8CB2-0B9ABE64E930}" srcId="{7A0709A5-68BB-45A5-95BD-3B0B45BDC4C7}" destId="{D781BA05-C4E5-4F99-A162-6621C6D61EC4}" srcOrd="1" destOrd="0" parTransId="{D992D830-CBD7-4D75-9E4F-47406EFFF94F}" sibTransId="{A786667B-FBB8-421C-AB99-F05907EA14C4}"/>
    <dgm:cxn modelId="{2759F56B-76F3-4F98-AE2F-981562B8D408}" type="presOf" srcId="{4900A8B9-AE8B-404D-8D90-13BB27F61CC2}" destId="{5B4BAE88-B5CA-4435-9DC4-3E8E6279E345}" srcOrd="0" destOrd="0" presId="urn:microsoft.com/office/officeart/2018/2/layout/IconVerticalSolidList"/>
    <dgm:cxn modelId="{F9110679-7BCD-4BD1-96EF-46BC80934245}" srcId="{49470141-C606-49FB-A097-7DC937C28047}" destId="{4900A8B9-AE8B-404D-8D90-13BB27F61CC2}" srcOrd="0" destOrd="0" parTransId="{11E4813E-A07B-4C70-814B-0804034E4297}" sibTransId="{CFFCAD9F-9622-41B3-B9C4-CC5241121B14}"/>
    <dgm:cxn modelId="{6799E182-69D5-4088-B3DC-3095C40D9927}" type="presOf" srcId="{7A0709A5-68BB-45A5-95BD-3B0B45BDC4C7}" destId="{6B699AC5-7BDE-4F7D-A559-737465607DF4}" srcOrd="0" destOrd="0" presId="urn:microsoft.com/office/officeart/2018/2/layout/IconVerticalSolidList"/>
    <dgm:cxn modelId="{9D45D887-C15F-4C5E-86CB-76B5CB807418}" type="presOf" srcId="{D781BA05-C4E5-4F99-A162-6621C6D61EC4}" destId="{7CD8B1BA-4064-4AD3-9BFC-8CF13C39F5F9}" srcOrd="0" destOrd="1" presId="urn:microsoft.com/office/officeart/2018/2/layout/IconVerticalSolidList"/>
    <dgm:cxn modelId="{3DBC2F88-CDF5-4CE9-8BF9-2F028A15C47A}" type="presOf" srcId="{6E886995-26BC-4EE2-92E2-D97E150141C0}" destId="{6548BA9C-74D3-4EB1-834C-CF9C802D8ACF}" srcOrd="0" destOrd="1" presId="urn:microsoft.com/office/officeart/2018/2/layout/IconVerticalSolidList"/>
    <dgm:cxn modelId="{513B0095-EDC0-4221-8C22-1F6F2D733724}" srcId="{4900A8B9-AE8B-404D-8D90-13BB27F61CC2}" destId="{6E886995-26BC-4EE2-92E2-D97E150141C0}" srcOrd="1" destOrd="0" parTransId="{A7908DBC-5AC1-444A-AD2C-3491CBDABD2C}" sibTransId="{AAE55091-EBF0-4ABA-AF8F-6F36703E0F6A}"/>
    <dgm:cxn modelId="{4DF9B496-0CAB-4CDD-8311-4F9AEC0FEE1A}" type="presOf" srcId="{9B0C618A-5333-4B9E-A9CB-508BB6407975}" destId="{66BAF41B-2E05-4CA9-8299-2362B6B3D7F4}" srcOrd="0" destOrd="0" presId="urn:microsoft.com/office/officeart/2018/2/layout/IconVerticalSolidList"/>
    <dgm:cxn modelId="{5760E399-4A45-49B6-8648-5E2EDBA3B5B7}" type="presOf" srcId="{67D4A3D5-2898-43E8-9E96-D4BF05F2BBFC}" destId="{7CD8B1BA-4064-4AD3-9BFC-8CF13C39F5F9}" srcOrd="0" destOrd="0" presId="urn:microsoft.com/office/officeart/2018/2/layout/IconVerticalSolidList"/>
    <dgm:cxn modelId="{801B8EA8-C286-4ABA-BC69-4592BA245299}" srcId="{DD70D1C1-A303-4BFD-9A86-2FE1E781A0D3}" destId="{9B0C618A-5333-4B9E-A9CB-508BB6407975}" srcOrd="0" destOrd="0" parTransId="{2CE55BB8-8667-4409-9EAC-153614869B04}" sibTransId="{FB50837B-E0D1-482B-9890-6273F6AAE653}"/>
    <dgm:cxn modelId="{F87A30BB-431E-4047-A704-7B756C972F6A}" srcId="{4900A8B9-AE8B-404D-8D90-13BB27F61CC2}" destId="{B48227A8-4D95-4489-8ED3-48AFF54691AB}" srcOrd="0" destOrd="0" parTransId="{2D0B92C1-A0CE-4D32-96D7-585DD5C9B099}" sibTransId="{F8E53CA2-E640-4FBD-AA55-E90EB0385BAF}"/>
    <dgm:cxn modelId="{844DDEBF-BFA1-4833-9593-547A8A12EA2E}" srcId="{49470141-C606-49FB-A097-7DC937C28047}" destId="{7A0709A5-68BB-45A5-95BD-3B0B45BDC4C7}" srcOrd="1" destOrd="0" parTransId="{3D411474-0672-473D-8C71-7C5C32F26335}" sibTransId="{3045419A-DC37-4418-9499-2DB35F1AB7D6}"/>
    <dgm:cxn modelId="{58DF11DA-908D-4B25-B50C-357F7A257B1E}" type="presOf" srcId="{296E0F6E-30C2-4987-9441-6AE589461258}" destId="{7CD8B1BA-4064-4AD3-9BFC-8CF13C39F5F9}" srcOrd="0" destOrd="2" presId="urn:microsoft.com/office/officeart/2018/2/layout/IconVerticalSolidList"/>
    <dgm:cxn modelId="{E79FB6F1-D30A-42D3-97FF-C876E5148F5F}" srcId="{DD70D1C1-A303-4BFD-9A86-2FE1E781A0D3}" destId="{434BF4A5-228F-4E7B-AB6A-73FFFA530708}" srcOrd="1" destOrd="0" parTransId="{CAA06CBA-AFE9-4C43-943C-99377451274A}" sibTransId="{F84878CB-115C-4419-AD90-6134C6BDB1FF}"/>
    <dgm:cxn modelId="{60A93BF8-A4B4-462A-89E2-EAE9231A34BA}" type="presOf" srcId="{434BF4A5-228F-4E7B-AB6A-73FFFA530708}" destId="{66BAF41B-2E05-4CA9-8299-2362B6B3D7F4}" srcOrd="0" destOrd="1" presId="urn:microsoft.com/office/officeart/2018/2/layout/IconVerticalSolidList"/>
    <dgm:cxn modelId="{46EA6EFA-C392-44ED-832E-8682A64B3B05}" type="presOf" srcId="{49470141-C606-49FB-A097-7DC937C28047}" destId="{FF0FE426-C621-4DC5-A782-3A714B3EB3B7}" srcOrd="0" destOrd="0" presId="urn:microsoft.com/office/officeart/2018/2/layout/IconVerticalSolidList"/>
    <dgm:cxn modelId="{312420FC-38DB-40A4-A3BC-297EBF7194D2}" type="presOf" srcId="{DD70D1C1-A303-4BFD-9A86-2FE1E781A0D3}" destId="{DC47F1F7-1C4A-4D72-A300-5601BAE79185}" srcOrd="0" destOrd="0" presId="urn:microsoft.com/office/officeart/2018/2/layout/IconVerticalSolidList"/>
    <dgm:cxn modelId="{E7003B7D-7360-499E-A0AE-97717E2AA065}" type="presParOf" srcId="{FF0FE426-C621-4DC5-A782-3A714B3EB3B7}" destId="{78FEC5AA-8663-456D-BA40-23FDE363DDA5}" srcOrd="0" destOrd="0" presId="urn:microsoft.com/office/officeart/2018/2/layout/IconVerticalSolidList"/>
    <dgm:cxn modelId="{DA4E0DD4-23ED-422F-BE34-13A4D43B79A8}" type="presParOf" srcId="{78FEC5AA-8663-456D-BA40-23FDE363DDA5}" destId="{F13A3C7C-937E-40F1-9487-B13470B44670}" srcOrd="0" destOrd="0" presId="urn:microsoft.com/office/officeart/2018/2/layout/IconVerticalSolidList"/>
    <dgm:cxn modelId="{FFB1AB4F-AFD7-4C60-AF6D-18BCA32D96AB}" type="presParOf" srcId="{78FEC5AA-8663-456D-BA40-23FDE363DDA5}" destId="{6FB3AE27-DE0B-4061-B3E1-587AB7F45BFB}" srcOrd="1" destOrd="0" presId="urn:microsoft.com/office/officeart/2018/2/layout/IconVerticalSolidList"/>
    <dgm:cxn modelId="{720B3B09-5419-4AF8-857E-608029A9EEFA}" type="presParOf" srcId="{78FEC5AA-8663-456D-BA40-23FDE363DDA5}" destId="{262797F6-6981-4B4B-BB27-FD81F1090E5A}" srcOrd="2" destOrd="0" presId="urn:microsoft.com/office/officeart/2018/2/layout/IconVerticalSolidList"/>
    <dgm:cxn modelId="{46582BC6-5EBA-430E-8C22-BD9317D7E5DD}" type="presParOf" srcId="{78FEC5AA-8663-456D-BA40-23FDE363DDA5}" destId="{5B4BAE88-B5CA-4435-9DC4-3E8E6279E345}" srcOrd="3" destOrd="0" presId="urn:microsoft.com/office/officeart/2018/2/layout/IconVerticalSolidList"/>
    <dgm:cxn modelId="{5C7FF8B6-23D2-49B0-A716-F78109512EA1}" type="presParOf" srcId="{78FEC5AA-8663-456D-BA40-23FDE363DDA5}" destId="{6548BA9C-74D3-4EB1-834C-CF9C802D8ACF}" srcOrd="4" destOrd="0" presId="urn:microsoft.com/office/officeart/2018/2/layout/IconVerticalSolidList"/>
    <dgm:cxn modelId="{9A569E12-C6FF-4F56-9F4B-DAE3E98CA3D9}" type="presParOf" srcId="{FF0FE426-C621-4DC5-A782-3A714B3EB3B7}" destId="{23F1EA72-FF33-4C80-A965-618C1AACD994}" srcOrd="1" destOrd="0" presId="urn:microsoft.com/office/officeart/2018/2/layout/IconVerticalSolidList"/>
    <dgm:cxn modelId="{13E1FD84-8E8B-41AA-9B46-E213543C9477}" type="presParOf" srcId="{FF0FE426-C621-4DC5-A782-3A714B3EB3B7}" destId="{81A085D0-03E0-4D0B-B634-83EEAF178FC2}" srcOrd="2" destOrd="0" presId="urn:microsoft.com/office/officeart/2018/2/layout/IconVerticalSolidList"/>
    <dgm:cxn modelId="{7970A33D-CB63-4310-9BEF-6242F042110F}" type="presParOf" srcId="{81A085D0-03E0-4D0B-B634-83EEAF178FC2}" destId="{1BF1E560-6708-4C25-B04B-2126BA6B4F3B}" srcOrd="0" destOrd="0" presId="urn:microsoft.com/office/officeart/2018/2/layout/IconVerticalSolidList"/>
    <dgm:cxn modelId="{A3D99B7C-4A9E-45D5-A71C-6E9F9EC8FAD0}" type="presParOf" srcId="{81A085D0-03E0-4D0B-B634-83EEAF178FC2}" destId="{56DEC7FC-656B-4269-9445-85889793A405}" srcOrd="1" destOrd="0" presId="urn:microsoft.com/office/officeart/2018/2/layout/IconVerticalSolidList"/>
    <dgm:cxn modelId="{480868DA-D837-4B4C-9B16-1FB5AB715F8D}" type="presParOf" srcId="{81A085D0-03E0-4D0B-B634-83EEAF178FC2}" destId="{64E82915-5A7F-49CD-99A4-E30363872812}" srcOrd="2" destOrd="0" presId="urn:microsoft.com/office/officeart/2018/2/layout/IconVerticalSolidList"/>
    <dgm:cxn modelId="{0F26702C-4EF7-4481-BFBA-98F233B048A0}" type="presParOf" srcId="{81A085D0-03E0-4D0B-B634-83EEAF178FC2}" destId="{6B699AC5-7BDE-4F7D-A559-737465607DF4}" srcOrd="3" destOrd="0" presId="urn:microsoft.com/office/officeart/2018/2/layout/IconVerticalSolidList"/>
    <dgm:cxn modelId="{B85F4BF8-A6EF-444D-9118-915C90443E8C}" type="presParOf" srcId="{81A085D0-03E0-4D0B-B634-83EEAF178FC2}" destId="{7CD8B1BA-4064-4AD3-9BFC-8CF13C39F5F9}" srcOrd="4" destOrd="0" presId="urn:microsoft.com/office/officeart/2018/2/layout/IconVerticalSolidList"/>
    <dgm:cxn modelId="{A8A28AA7-0DDF-42B0-B85A-8D82758C62B8}" type="presParOf" srcId="{FF0FE426-C621-4DC5-A782-3A714B3EB3B7}" destId="{4A22732B-4BC8-4ACE-8F25-6BC246CDEA7C}" srcOrd="3" destOrd="0" presId="urn:microsoft.com/office/officeart/2018/2/layout/IconVerticalSolidList"/>
    <dgm:cxn modelId="{5BC09739-2890-4173-A186-E5CCCA8BBC44}" type="presParOf" srcId="{FF0FE426-C621-4DC5-A782-3A714B3EB3B7}" destId="{71E8336B-CA9E-4911-B774-3824579FCF98}" srcOrd="4" destOrd="0" presId="urn:microsoft.com/office/officeart/2018/2/layout/IconVerticalSolidList"/>
    <dgm:cxn modelId="{71057E9E-7B67-45EF-B1B0-7527CB328C07}" type="presParOf" srcId="{71E8336B-CA9E-4911-B774-3824579FCF98}" destId="{E95C956C-3947-4673-A48E-9F22AD15E6F6}" srcOrd="0" destOrd="0" presId="urn:microsoft.com/office/officeart/2018/2/layout/IconVerticalSolidList"/>
    <dgm:cxn modelId="{D92A6D66-28F8-4830-9124-68A82F630F07}" type="presParOf" srcId="{71E8336B-CA9E-4911-B774-3824579FCF98}" destId="{2EC352FF-53AF-41DA-9860-42F7DC211E99}" srcOrd="1" destOrd="0" presId="urn:microsoft.com/office/officeart/2018/2/layout/IconVerticalSolidList"/>
    <dgm:cxn modelId="{4D3D3290-FC45-4D63-8638-648B2C262470}" type="presParOf" srcId="{71E8336B-CA9E-4911-B774-3824579FCF98}" destId="{D73680BE-C39C-46DC-9795-F9C84ED3CB69}" srcOrd="2" destOrd="0" presId="urn:microsoft.com/office/officeart/2018/2/layout/IconVerticalSolidList"/>
    <dgm:cxn modelId="{BA9CB445-5651-4A6B-8A84-C1CB6CA59A79}" type="presParOf" srcId="{71E8336B-CA9E-4911-B774-3824579FCF98}" destId="{DC47F1F7-1C4A-4D72-A300-5601BAE79185}" srcOrd="3" destOrd="0" presId="urn:microsoft.com/office/officeart/2018/2/layout/IconVerticalSolidList"/>
    <dgm:cxn modelId="{CFE1BFFC-95A3-4906-BBA9-BA644F3447C1}" type="presParOf" srcId="{71E8336B-CA9E-4911-B774-3824579FCF98}" destId="{66BAF41B-2E05-4CA9-8299-2362B6B3D7F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0AD1F-60DF-4FE9-A94D-DEED5C58FE6D}">
      <dsp:nvSpPr>
        <dsp:cNvPr id="0" name=""/>
        <dsp:cNvSpPr/>
      </dsp:nvSpPr>
      <dsp:spPr>
        <a:xfrm>
          <a:off x="0" y="2655"/>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31728-62E8-4119-83F5-D524629E5DD0}">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713EA-5A18-4DAA-816B-BCB2DFB81155}">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a:t>Structured</a:t>
          </a:r>
        </a:p>
      </dsp:txBody>
      <dsp:txXfrm>
        <a:off x="1434189" y="2655"/>
        <a:ext cx="4732020" cy="1241722"/>
      </dsp:txXfrm>
    </dsp:sp>
    <dsp:sp modelId="{CAF05493-E3DE-4B46-B18B-849A6AF5D52C}">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n-US" sz="1100" kern="1200"/>
            <a:t>Internet of Things (IoT), including data from different sensors, such as temperature or pressure sensors, provides a lot of useful data. For example, if an office building is equipped with IoT sensors, we can automatically control heating and lighting in order to minimize costs.</a:t>
          </a:r>
        </a:p>
        <a:p>
          <a:pPr marL="0" lvl="0" indent="0" algn="l" defTabSz="488950">
            <a:lnSpc>
              <a:spcPct val="100000"/>
            </a:lnSpc>
            <a:spcBef>
              <a:spcPct val="0"/>
            </a:spcBef>
            <a:spcAft>
              <a:spcPct val="35000"/>
            </a:spcAft>
            <a:buNone/>
          </a:pPr>
          <a:r>
            <a:rPr lang="en-US" sz="1100" kern="1200"/>
            <a:t>Surveys that we ask users to complete after a purchase, or after visiting a web site.</a:t>
          </a:r>
        </a:p>
        <a:p>
          <a:pPr marL="0" lvl="0" indent="0" algn="l" defTabSz="488950">
            <a:lnSpc>
              <a:spcPct val="100000"/>
            </a:lnSpc>
            <a:spcBef>
              <a:spcPct val="0"/>
            </a:spcBef>
            <a:spcAft>
              <a:spcPct val="35000"/>
            </a:spcAft>
            <a:buNone/>
          </a:pPr>
          <a:r>
            <a:rPr lang="en-US" sz="1100" kern="1200"/>
            <a:t>Analysis of behavior can, for example, help us understand how deeply a user goes into a site, and what is the typical reason for leaving the site.</a:t>
          </a:r>
        </a:p>
      </dsp:txBody>
      <dsp:txXfrm>
        <a:off x="6166209" y="2655"/>
        <a:ext cx="4347989" cy="1241722"/>
      </dsp:txXfrm>
    </dsp:sp>
    <dsp:sp modelId="{5DE36097-18DF-4D79-8403-979A962688D6}">
      <dsp:nvSpPr>
        <dsp:cNvPr id="0" name=""/>
        <dsp:cNvSpPr/>
      </dsp:nvSpPr>
      <dsp:spPr>
        <a:xfrm>
          <a:off x="0" y="1554807"/>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D8C277-79C3-4642-A73E-65FB0F96C9AA}">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A7D9D0-FE3B-44DB-A562-328005F783CB}">
      <dsp:nvSpPr>
        <dsp:cNvPr id="0" name=""/>
        <dsp:cNvSpPr/>
      </dsp:nvSpPr>
      <dsp:spPr>
        <a:xfrm>
          <a:off x="1434189" y="1554807"/>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a:t>Unstructured</a:t>
          </a:r>
        </a:p>
      </dsp:txBody>
      <dsp:txXfrm>
        <a:off x="1434189" y="1554807"/>
        <a:ext cx="4732020" cy="1241722"/>
      </dsp:txXfrm>
    </dsp:sp>
    <dsp:sp modelId="{EE10EE35-A788-4F28-BA01-58B6754BEA71}">
      <dsp:nvSpPr>
        <dsp:cNvPr id="0" name=""/>
        <dsp:cNvSpPr/>
      </dsp:nvSpPr>
      <dsp:spPr>
        <a:xfrm>
          <a:off x="6166209" y="1554807"/>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n-US" sz="1100" kern="1200"/>
            <a:t>Texts can be a rich source of insights, such as an overall sentiment score, or extracting keywords and semantic meaning.</a:t>
          </a:r>
        </a:p>
        <a:p>
          <a:pPr marL="0" lvl="0" indent="0" algn="l" defTabSz="488950">
            <a:lnSpc>
              <a:spcPct val="100000"/>
            </a:lnSpc>
            <a:spcBef>
              <a:spcPct val="0"/>
            </a:spcBef>
            <a:spcAft>
              <a:spcPct val="35000"/>
            </a:spcAft>
            <a:buNone/>
          </a:pPr>
          <a:r>
            <a:rPr lang="en-US" sz="1100" kern="1200"/>
            <a:t>Images or Video. A video from a surveillance camera can be used to estimate traffic on the road, and inform people about potential traffic jams.</a:t>
          </a:r>
        </a:p>
        <a:p>
          <a:pPr marL="0" lvl="0" indent="0" algn="l" defTabSz="488950">
            <a:lnSpc>
              <a:spcPct val="100000"/>
            </a:lnSpc>
            <a:spcBef>
              <a:spcPct val="0"/>
            </a:spcBef>
            <a:spcAft>
              <a:spcPct val="35000"/>
            </a:spcAft>
            <a:buNone/>
          </a:pPr>
          <a:r>
            <a:rPr lang="en-US" sz="1100" kern="1200"/>
            <a:t>Web server Logs can be used to understand which pages of our site are most often visited, and for how long.</a:t>
          </a:r>
        </a:p>
      </dsp:txBody>
      <dsp:txXfrm>
        <a:off x="6166209" y="1554807"/>
        <a:ext cx="4347989" cy="1241722"/>
      </dsp:txXfrm>
    </dsp:sp>
    <dsp:sp modelId="{B308ADA7-2B2B-4FB7-BEE5-A997C38EFED4}">
      <dsp:nvSpPr>
        <dsp:cNvPr id="0" name=""/>
        <dsp:cNvSpPr/>
      </dsp:nvSpPr>
      <dsp:spPr>
        <a:xfrm>
          <a:off x="0" y="3106960"/>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BF5EA-845C-4850-B666-345154A21B3C}">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1E95C4-0350-4154-9758-599238D13030}">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a:t>Semi-structured</a:t>
          </a:r>
        </a:p>
      </dsp:txBody>
      <dsp:txXfrm>
        <a:off x="1434189" y="3106960"/>
        <a:ext cx="4732020" cy="1241722"/>
      </dsp:txXfrm>
    </dsp:sp>
    <dsp:sp modelId="{9FF10FCF-855E-4FF3-8134-B685F6C68376}">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n-US" sz="1100" kern="1200"/>
            <a:t>Social Network graphs can be great sources of data about user personalities and potential effectiveness in spreading information around.</a:t>
          </a:r>
        </a:p>
        <a:p>
          <a:pPr marL="0" lvl="0" indent="0" algn="l" defTabSz="488950">
            <a:lnSpc>
              <a:spcPct val="100000"/>
            </a:lnSpc>
            <a:spcBef>
              <a:spcPct val="0"/>
            </a:spcBef>
            <a:spcAft>
              <a:spcPct val="35000"/>
            </a:spcAft>
            <a:buNone/>
          </a:pPr>
          <a:r>
            <a:rPr lang="en-US" sz="1100" kern="1200"/>
            <a:t>When we have a bunch of photographs from a party, we can try to extract Group Dynamics data by building a graph of people taking pictures with each other.</a:t>
          </a:r>
        </a:p>
      </dsp:txBody>
      <dsp:txXfrm>
        <a:off x="6166209" y="3106960"/>
        <a:ext cx="4347989" cy="1241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E2A46-942A-4B43-92E3-075C9682063C}">
      <dsp:nvSpPr>
        <dsp:cNvPr id="0" name=""/>
        <dsp:cNvSpPr/>
      </dsp:nvSpPr>
      <dsp:spPr>
        <a:xfrm>
          <a:off x="205" y="486439"/>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GB" sz="2600" b="1" kern="1200" dirty="0"/>
            <a:t>1. Improved Accuracy and Reliability</a:t>
          </a:r>
          <a:endParaRPr lang="en-US" sz="2600" kern="1200" dirty="0"/>
        </a:p>
      </dsp:txBody>
      <dsp:txXfrm>
        <a:off x="205" y="1676838"/>
        <a:ext cx="2479997" cy="1785598"/>
      </dsp:txXfrm>
    </dsp:sp>
    <dsp:sp modelId="{54F6C96A-BBA9-4095-9879-A4313F79C1BF}">
      <dsp:nvSpPr>
        <dsp:cNvPr id="0" name=""/>
        <dsp:cNvSpPr/>
      </dsp:nvSpPr>
      <dsp:spPr>
        <a:xfrm>
          <a:off x="205"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486439"/>
        <a:ext cx="2479997" cy="1190398"/>
      </dsp:txXfrm>
    </dsp:sp>
    <dsp:sp modelId="{F248ABD2-F456-4B51-BC05-8257518EF2A6}">
      <dsp:nvSpPr>
        <dsp:cNvPr id="0" name=""/>
        <dsp:cNvSpPr/>
      </dsp:nvSpPr>
      <dsp:spPr>
        <a:xfrm>
          <a:off x="2678602" y="486439"/>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GB" sz="2600" kern="1200" dirty="0"/>
            <a:t>Enhanced Decision-Making</a:t>
          </a:r>
          <a:endParaRPr lang="en-US" sz="2600" kern="1200" dirty="0"/>
        </a:p>
      </dsp:txBody>
      <dsp:txXfrm>
        <a:off x="2678602" y="1676838"/>
        <a:ext cx="2479997" cy="1785598"/>
      </dsp:txXfrm>
    </dsp:sp>
    <dsp:sp modelId="{F2B4FCF0-FE59-4479-AB19-D938125C9E26}">
      <dsp:nvSpPr>
        <dsp:cNvPr id="0" name=""/>
        <dsp:cNvSpPr/>
      </dsp:nvSpPr>
      <dsp:spPr>
        <a:xfrm>
          <a:off x="2678602"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486439"/>
        <a:ext cx="2479997" cy="1190398"/>
      </dsp:txXfrm>
    </dsp:sp>
    <dsp:sp modelId="{DD78EE24-5260-4CF9-8BB8-C18E04695508}">
      <dsp:nvSpPr>
        <dsp:cNvPr id="0" name=""/>
        <dsp:cNvSpPr/>
      </dsp:nvSpPr>
      <dsp:spPr>
        <a:xfrm>
          <a:off x="5356999" y="486439"/>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GB" sz="2600" b="1" kern="1200"/>
            <a:t>Automation and Efficiency</a:t>
          </a:r>
          <a:endParaRPr lang="en-US" sz="2600" kern="1200" dirty="0"/>
        </a:p>
      </dsp:txBody>
      <dsp:txXfrm>
        <a:off x="5356999" y="1676838"/>
        <a:ext cx="2479997" cy="1785598"/>
      </dsp:txXfrm>
    </dsp:sp>
    <dsp:sp modelId="{837617A2-8676-4F69-A753-43CA058A8AB9}">
      <dsp:nvSpPr>
        <dsp:cNvPr id="0" name=""/>
        <dsp:cNvSpPr/>
      </dsp:nvSpPr>
      <dsp:spPr>
        <a:xfrm>
          <a:off x="5356999"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486439"/>
        <a:ext cx="2479997" cy="1190398"/>
      </dsp:txXfrm>
    </dsp:sp>
    <dsp:sp modelId="{01F237C2-9ACA-477B-AC30-8A0574022B7D}">
      <dsp:nvSpPr>
        <dsp:cNvPr id="0" name=""/>
        <dsp:cNvSpPr/>
      </dsp:nvSpPr>
      <dsp:spPr>
        <a:xfrm>
          <a:off x="8035397" y="486439"/>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GB" sz="2600" kern="1200"/>
            <a:t>Risk Management.</a:t>
          </a:r>
          <a:endParaRPr lang="en-US" sz="2600" kern="1200" dirty="0"/>
        </a:p>
      </dsp:txBody>
      <dsp:txXfrm>
        <a:off x="8035397" y="1676838"/>
        <a:ext cx="2479997" cy="1785598"/>
      </dsp:txXfrm>
    </dsp:sp>
    <dsp:sp modelId="{B245B27B-CE6B-43CC-B347-1A2E7FE1AB79}">
      <dsp:nvSpPr>
        <dsp:cNvPr id="0" name=""/>
        <dsp:cNvSpPr/>
      </dsp:nvSpPr>
      <dsp:spPr>
        <a:xfrm>
          <a:off x="8035397" y="486439"/>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486439"/>
        <a:ext cx="2479997" cy="1190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A3C7C-937E-40F1-9487-B13470B44670}">
      <dsp:nvSpPr>
        <dsp:cNvPr id="0" name=""/>
        <dsp:cNvSpPr/>
      </dsp:nvSpPr>
      <dsp:spPr>
        <a:xfrm>
          <a:off x="0" y="511"/>
          <a:ext cx="10927829" cy="1197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3AE27-DE0B-4061-B3E1-587AB7F45BFB}">
      <dsp:nvSpPr>
        <dsp:cNvPr id="0" name=""/>
        <dsp:cNvSpPr/>
      </dsp:nvSpPr>
      <dsp:spPr>
        <a:xfrm>
          <a:off x="362289" y="269983"/>
          <a:ext cx="658708" cy="6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4BAE88-B5CA-4435-9DC4-3E8E6279E345}">
      <dsp:nvSpPr>
        <dsp:cNvPr id="0" name=""/>
        <dsp:cNvSpPr/>
      </dsp:nvSpPr>
      <dsp:spPr>
        <a:xfrm>
          <a:off x="1383287" y="51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GB" sz="2500" b="1" kern="1200"/>
            <a:t>Foundation for Machine Learning:</a:t>
          </a:r>
          <a:endParaRPr lang="en-US" sz="2500" kern="1200"/>
        </a:p>
      </dsp:txBody>
      <dsp:txXfrm>
        <a:off x="1383287" y="511"/>
        <a:ext cx="4917523" cy="1197651"/>
      </dsp:txXfrm>
    </dsp:sp>
    <dsp:sp modelId="{6548BA9C-74D3-4EB1-834C-CF9C802D8ACF}">
      <dsp:nvSpPr>
        <dsp:cNvPr id="0" name=""/>
        <dsp:cNvSpPr/>
      </dsp:nvSpPr>
      <dsp:spPr>
        <a:xfrm>
          <a:off x="6300810" y="51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22300">
            <a:lnSpc>
              <a:spcPct val="90000"/>
            </a:lnSpc>
            <a:spcBef>
              <a:spcPct val="0"/>
            </a:spcBef>
            <a:spcAft>
              <a:spcPct val="35000"/>
            </a:spcAft>
            <a:buNone/>
          </a:pPr>
          <a:r>
            <a:rPr lang="en-GB" sz="1400" kern="1200"/>
            <a:t>Algorithms in machine learning are often based on statistical models.</a:t>
          </a:r>
          <a:endParaRPr lang="en-US" sz="1400" kern="1200"/>
        </a:p>
        <a:p>
          <a:pPr marL="0" lvl="0" indent="0" algn="l" defTabSz="622300">
            <a:lnSpc>
              <a:spcPct val="90000"/>
            </a:lnSpc>
            <a:spcBef>
              <a:spcPct val="0"/>
            </a:spcBef>
            <a:spcAft>
              <a:spcPct val="35000"/>
            </a:spcAft>
            <a:buNone/>
          </a:pPr>
          <a:r>
            <a:rPr lang="en-GB" sz="1400" kern="1200"/>
            <a:t>Probability helps in understanding model uncertainty and in making predictions.</a:t>
          </a:r>
          <a:endParaRPr lang="en-US" sz="1400" kern="1200"/>
        </a:p>
      </dsp:txBody>
      <dsp:txXfrm>
        <a:off x="6300810" y="511"/>
        <a:ext cx="4627018" cy="1197651"/>
      </dsp:txXfrm>
    </dsp:sp>
    <dsp:sp modelId="{1BF1E560-6708-4C25-B04B-2126BA6B4F3B}">
      <dsp:nvSpPr>
        <dsp:cNvPr id="0" name=""/>
        <dsp:cNvSpPr/>
      </dsp:nvSpPr>
      <dsp:spPr>
        <a:xfrm>
          <a:off x="0" y="1497576"/>
          <a:ext cx="10927829" cy="1197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EC7FC-656B-4269-9445-85889793A405}">
      <dsp:nvSpPr>
        <dsp:cNvPr id="0" name=""/>
        <dsp:cNvSpPr/>
      </dsp:nvSpPr>
      <dsp:spPr>
        <a:xfrm>
          <a:off x="362289" y="1767048"/>
          <a:ext cx="658708" cy="6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699AC5-7BDE-4F7D-A559-737465607DF4}">
      <dsp:nvSpPr>
        <dsp:cNvPr id="0" name=""/>
        <dsp:cNvSpPr/>
      </dsp:nvSpPr>
      <dsp:spPr>
        <a:xfrm>
          <a:off x="1383287" y="1497576"/>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GB" sz="2500" b="1" kern="1200"/>
            <a:t>Real-World Applications:</a:t>
          </a:r>
          <a:endParaRPr lang="en-US" sz="2500" kern="1200"/>
        </a:p>
      </dsp:txBody>
      <dsp:txXfrm>
        <a:off x="1383287" y="1497576"/>
        <a:ext cx="4917523" cy="1197651"/>
      </dsp:txXfrm>
    </dsp:sp>
    <dsp:sp modelId="{7CD8B1BA-4064-4AD3-9BFC-8CF13C39F5F9}">
      <dsp:nvSpPr>
        <dsp:cNvPr id="0" name=""/>
        <dsp:cNvSpPr/>
      </dsp:nvSpPr>
      <dsp:spPr>
        <a:xfrm>
          <a:off x="6300810" y="1497576"/>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22300">
            <a:lnSpc>
              <a:spcPct val="90000"/>
            </a:lnSpc>
            <a:spcBef>
              <a:spcPct val="0"/>
            </a:spcBef>
            <a:spcAft>
              <a:spcPct val="35000"/>
            </a:spcAft>
            <a:buNone/>
          </a:pPr>
          <a:r>
            <a:rPr lang="en-GB" sz="1400" kern="1200"/>
            <a:t>Forecasting (e.g., sales, stock market trends).</a:t>
          </a:r>
          <a:endParaRPr lang="en-US" sz="1400" kern="1200"/>
        </a:p>
        <a:p>
          <a:pPr marL="0" lvl="0" indent="0" algn="l" defTabSz="622300">
            <a:lnSpc>
              <a:spcPct val="90000"/>
            </a:lnSpc>
            <a:spcBef>
              <a:spcPct val="0"/>
            </a:spcBef>
            <a:spcAft>
              <a:spcPct val="35000"/>
            </a:spcAft>
            <a:buNone/>
          </a:pPr>
          <a:r>
            <a:rPr lang="en-GB" sz="1400" kern="1200"/>
            <a:t>Risk assessment in finance and insurance.</a:t>
          </a:r>
          <a:endParaRPr lang="en-US" sz="1400" kern="1200"/>
        </a:p>
        <a:p>
          <a:pPr marL="0" lvl="0" indent="0" algn="l" defTabSz="622300">
            <a:lnSpc>
              <a:spcPct val="90000"/>
            </a:lnSpc>
            <a:spcBef>
              <a:spcPct val="0"/>
            </a:spcBef>
            <a:spcAft>
              <a:spcPct val="35000"/>
            </a:spcAft>
            <a:buNone/>
          </a:pPr>
          <a:r>
            <a:rPr lang="en-GB" sz="1400" kern="1200"/>
            <a:t>Recommender systems and customer segmentation.</a:t>
          </a:r>
          <a:endParaRPr lang="en-US" sz="1400" kern="1200"/>
        </a:p>
      </dsp:txBody>
      <dsp:txXfrm>
        <a:off x="6300810" y="1497576"/>
        <a:ext cx="4627018" cy="1197651"/>
      </dsp:txXfrm>
    </dsp:sp>
    <dsp:sp modelId="{E95C956C-3947-4673-A48E-9F22AD15E6F6}">
      <dsp:nvSpPr>
        <dsp:cNvPr id="0" name=""/>
        <dsp:cNvSpPr/>
      </dsp:nvSpPr>
      <dsp:spPr>
        <a:xfrm>
          <a:off x="0" y="2994641"/>
          <a:ext cx="10927829" cy="1197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352FF-53AF-41DA-9860-42F7DC211E99}">
      <dsp:nvSpPr>
        <dsp:cNvPr id="0" name=""/>
        <dsp:cNvSpPr/>
      </dsp:nvSpPr>
      <dsp:spPr>
        <a:xfrm>
          <a:off x="362289" y="3264113"/>
          <a:ext cx="658708" cy="6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47F1F7-1C4A-4D72-A300-5601BAE79185}">
      <dsp:nvSpPr>
        <dsp:cNvPr id="0" name=""/>
        <dsp:cNvSpPr/>
      </dsp:nvSpPr>
      <dsp:spPr>
        <a:xfrm>
          <a:off x="1383287" y="2994641"/>
          <a:ext cx="491752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GB" sz="2500" b="1" kern="1200"/>
            <a:t>Evaluation Metrics:</a:t>
          </a:r>
          <a:endParaRPr lang="en-US" sz="2500" kern="1200"/>
        </a:p>
      </dsp:txBody>
      <dsp:txXfrm>
        <a:off x="1383287" y="2994641"/>
        <a:ext cx="4917523" cy="1197651"/>
      </dsp:txXfrm>
    </dsp:sp>
    <dsp:sp modelId="{66BAF41B-2E05-4CA9-8299-2362B6B3D7F4}">
      <dsp:nvSpPr>
        <dsp:cNvPr id="0" name=""/>
        <dsp:cNvSpPr/>
      </dsp:nvSpPr>
      <dsp:spPr>
        <a:xfrm>
          <a:off x="6300810" y="2994641"/>
          <a:ext cx="4627018"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622300">
            <a:lnSpc>
              <a:spcPct val="90000"/>
            </a:lnSpc>
            <a:spcBef>
              <a:spcPct val="0"/>
            </a:spcBef>
            <a:spcAft>
              <a:spcPct val="35000"/>
            </a:spcAft>
            <a:buNone/>
          </a:pPr>
          <a:r>
            <a:rPr lang="en-GB" sz="1400" kern="1200"/>
            <a:t>Use statistical measures to validate model performance.</a:t>
          </a:r>
          <a:endParaRPr lang="en-US" sz="1400" kern="1200"/>
        </a:p>
        <a:p>
          <a:pPr marL="0" lvl="0" indent="0" algn="l" defTabSz="622300">
            <a:lnSpc>
              <a:spcPct val="90000"/>
            </a:lnSpc>
            <a:spcBef>
              <a:spcPct val="0"/>
            </a:spcBef>
            <a:spcAft>
              <a:spcPct val="35000"/>
            </a:spcAft>
            <a:buNone/>
          </a:pPr>
          <a:r>
            <a:rPr lang="en-GB" sz="1400" kern="1200"/>
            <a:t>Importance of understanding overfitting, underfitting, and bias-variance trade-offs.</a:t>
          </a:r>
          <a:endParaRPr lang="en-US" sz="1400" kern="1200"/>
        </a:p>
      </dsp:txBody>
      <dsp:txXfrm>
        <a:off x="6300810" y="2994641"/>
        <a:ext cx="4627018" cy="11976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C9724-09BA-49A4-9940-F48EE216D7BF}" type="datetimeFigureOut">
              <a:rPr lang="en-PK" smtClean="0"/>
              <a:t>04/15/2025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438F0-FF40-496B-9336-301C3E2104DC}" type="slidenum">
              <a:rPr lang="en-PK" smtClean="0"/>
              <a:t>‹#›</a:t>
            </a:fld>
            <a:endParaRPr lang="en-PK"/>
          </a:p>
        </p:txBody>
      </p:sp>
    </p:spTree>
    <p:extLst>
      <p:ext uri="{BB962C8B-B14F-4D97-AF65-F5344CB8AC3E}">
        <p14:creationId xmlns:p14="http://schemas.microsoft.com/office/powerpoint/2010/main" val="343057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734438F0-FF40-496B-9336-301C3E2104DC}" type="slidenum">
              <a:rPr lang="en-PK" smtClean="0"/>
              <a:t>20</a:t>
            </a:fld>
            <a:endParaRPr lang="en-PK"/>
          </a:p>
        </p:txBody>
      </p:sp>
    </p:spTree>
    <p:extLst>
      <p:ext uri="{BB962C8B-B14F-4D97-AF65-F5344CB8AC3E}">
        <p14:creationId xmlns:p14="http://schemas.microsoft.com/office/powerpoint/2010/main" val="56000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734438F0-FF40-496B-9336-301C3E2104DC}" type="slidenum">
              <a:rPr lang="en-PK" smtClean="0"/>
              <a:t>50</a:t>
            </a:fld>
            <a:endParaRPr lang="en-PK"/>
          </a:p>
        </p:txBody>
      </p:sp>
    </p:spTree>
    <p:extLst>
      <p:ext uri="{BB962C8B-B14F-4D97-AF65-F5344CB8AC3E}">
        <p14:creationId xmlns:p14="http://schemas.microsoft.com/office/powerpoint/2010/main" val="392533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https://www.microsoft.com/en-us/ai/responsible-ai</a:t>
            </a:r>
          </a:p>
        </p:txBody>
      </p:sp>
      <p:sp>
        <p:nvSpPr>
          <p:cNvPr id="4" name="Slide Number Placeholder 3"/>
          <p:cNvSpPr>
            <a:spLocks noGrp="1"/>
          </p:cNvSpPr>
          <p:nvPr>
            <p:ph type="sldNum" sz="quarter" idx="5"/>
          </p:nvPr>
        </p:nvSpPr>
        <p:spPr/>
        <p:txBody>
          <a:bodyPr/>
          <a:lstStyle/>
          <a:p>
            <a:fld id="{77FB0210-77C2-4F5F-91CC-B339DFD15C23}" type="slidenum">
              <a:rPr lang="en-US" smtClean="0"/>
              <a:t>62</a:t>
            </a:fld>
            <a:endParaRPr lang="en-US"/>
          </a:p>
        </p:txBody>
      </p:sp>
    </p:spTree>
    <p:extLst>
      <p:ext uri="{BB962C8B-B14F-4D97-AF65-F5344CB8AC3E}">
        <p14:creationId xmlns:p14="http://schemas.microsoft.com/office/powerpoint/2010/main" val="88001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04/15/2025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1734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04/15/2025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17331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04/15/2025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4164975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024938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4733" y="585048"/>
            <a:ext cx="5139174" cy="2020734"/>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6096000" y="584200"/>
            <a:ext cx="5486399" cy="56896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44021"/>
            <a:ext cx="5139174" cy="3228931"/>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40102"/>
            <a:ext cx="5139174" cy="369600"/>
          </a:xfrm>
        </p:spPr>
        <p:txBody>
          <a:bodyPr anchor="ctr">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1991555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04/15/2025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85929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3738C-94B3-412E-9990-9711BE4C9ABE}" type="datetimeFigureOut">
              <a:rPr lang="en-PK" smtClean="0"/>
              <a:t>04/15/2025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64238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3738C-94B3-412E-9990-9711BE4C9ABE}" type="datetimeFigureOut">
              <a:rPr lang="en-PK" smtClean="0"/>
              <a:t>04/15/2025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89507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3738C-94B3-412E-9990-9711BE4C9ABE}" type="datetimeFigureOut">
              <a:rPr lang="en-PK" smtClean="0"/>
              <a:t>04/15/2025</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44844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3738C-94B3-412E-9990-9711BE4C9ABE}" type="datetimeFigureOut">
              <a:rPr lang="en-PK" smtClean="0"/>
              <a:t>04/15/2025</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19254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3738C-94B3-412E-9990-9711BE4C9ABE}" type="datetimeFigureOut">
              <a:rPr lang="en-PK" smtClean="0"/>
              <a:t>04/15/2025</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41220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04/15/2025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810261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04/15/2025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2684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03738C-94B3-412E-9990-9711BE4C9ABE}" type="datetimeFigureOut">
              <a:rPr lang="en-PK" smtClean="0"/>
              <a:t>04/15/2025</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9FBE85-A459-4DFE-9790-BF92CD928A86}" type="slidenum">
              <a:rPr lang="en-PK" smtClean="0"/>
              <a:t>‹#›</a:t>
            </a:fld>
            <a:endParaRPr lang="en-PK"/>
          </a:p>
        </p:txBody>
      </p:sp>
    </p:spTree>
    <p:extLst>
      <p:ext uri="{BB962C8B-B14F-4D97-AF65-F5344CB8AC3E}">
        <p14:creationId xmlns:p14="http://schemas.microsoft.com/office/powerpoint/2010/main" val="26458433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8D89-547A-1BE1-9C4A-02740206CB08}"/>
              </a:ext>
            </a:extLst>
          </p:cNvPr>
          <p:cNvSpPr>
            <a:spLocks noGrp="1"/>
          </p:cNvSpPr>
          <p:nvPr>
            <p:ph type="ctrTitle"/>
          </p:nvPr>
        </p:nvSpPr>
        <p:spPr>
          <a:xfrm>
            <a:off x="4780546" y="126091"/>
            <a:ext cx="7150196" cy="2387600"/>
          </a:xfrm>
        </p:spPr>
        <p:txBody>
          <a:bodyPr>
            <a:normAutofit fontScale="90000"/>
          </a:bodyPr>
          <a:lstStyle/>
          <a:p>
            <a:r>
              <a:rPr lang="en-GB" dirty="0">
                <a:solidFill>
                  <a:srgbClr val="50F3FB"/>
                </a:solidFill>
              </a:rPr>
              <a:t>Getting Started with Data Science &amp; Python</a:t>
            </a:r>
            <a:endParaRPr lang="en-PK" dirty="0">
              <a:solidFill>
                <a:srgbClr val="50F3FB"/>
              </a:solidFill>
            </a:endParaRPr>
          </a:p>
        </p:txBody>
      </p:sp>
      <p:pic>
        <p:nvPicPr>
          <p:cNvPr id="5" name="Picture 4">
            <a:extLst>
              <a:ext uri="{FF2B5EF4-FFF2-40B4-BE49-F238E27FC236}">
                <a16:creationId xmlns:a16="http://schemas.microsoft.com/office/drawing/2014/main" id="{0D639BFE-7E5E-C162-4BBC-F5EAC91A21C7}"/>
              </a:ext>
            </a:extLst>
          </p:cNvPr>
          <p:cNvPicPr>
            <a:picLocks noChangeAspect="1"/>
          </p:cNvPicPr>
          <p:nvPr/>
        </p:nvPicPr>
        <p:blipFill>
          <a:blip r:embed="rId2"/>
          <a:stretch>
            <a:fillRect/>
          </a:stretch>
        </p:blipFill>
        <p:spPr>
          <a:xfrm>
            <a:off x="103069" y="126091"/>
            <a:ext cx="8809129" cy="5655942"/>
          </a:xfrm>
          <a:prstGeom prst="rect">
            <a:avLst/>
          </a:prstGeom>
        </p:spPr>
      </p:pic>
    </p:spTree>
    <p:extLst>
      <p:ext uri="{BB962C8B-B14F-4D97-AF65-F5344CB8AC3E}">
        <p14:creationId xmlns:p14="http://schemas.microsoft.com/office/powerpoint/2010/main" val="309482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0E005-B37D-FF1D-BF4A-CB4F06B73C73}"/>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Types of Data</a:t>
            </a:r>
          </a:p>
        </p:txBody>
      </p:sp>
      <p:sp>
        <p:nvSpPr>
          <p:cNvPr id="5" name="Rectangle 1">
            <a:extLst>
              <a:ext uri="{FF2B5EF4-FFF2-40B4-BE49-F238E27FC236}">
                <a16:creationId xmlns:a16="http://schemas.microsoft.com/office/drawing/2014/main" id="{9AA332B8-5E98-877E-FA89-982F6B499C7B}"/>
              </a:ext>
            </a:extLst>
          </p:cNvPr>
          <p:cNvSpPr>
            <a:spLocks noChangeArrowheads="1"/>
          </p:cNvSpPr>
          <p:nvPr/>
        </p:nvSpPr>
        <p:spPr bwMode="auto">
          <a:xfrm>
            <a:off x="6186619" y="547815"/>
            <a:ext cx="5178960" cy="16805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As we have already mentioned, data is everywhere. We just need to capture it in the right way! It is useful to distinguish between </a:t>
            </a:r>
            <a:r>
              <a:rPr kumimoji="0" lang="en-US" altLang="en-US" sz="1400" b="1" i="0" u="none" strike="noStrike" cap="none" normalizeH="0" baseline="0">
                <a:ln>
                  <a:noFill/>
                </a:ln>
                <a:effectLst/>
              </a:rPr>
              <a:t>structured</a:t>
            </a:r>
            <a:r>
              <a:rPr kumimoji="0" lang="en-US" altLang="en-US" sz="1400" b="0" i="0" u="none" strike="noStrike" cap="none" normalizeH="0" baseline="0">
                <a:ln>
                  <a:noFill/>
                </a:ln>
                <a:effectLst/>
              </a:rPr>
              <a:t> and </a:t>
            </a:r>
            <a:r>
              <a:rPr kumimoji="0" lang="en-US" altLang="en-US" sz="1400" b="1" i="0" u="none" strike="noStrike" cap="none" normalizeH="0" baseline="0">
                <a:ln>
                  <a:noFill/>
                </a:ln>
                <a:effectLst/>
              </a:rPr>
              <a:t>unstructured</a:t>
            </a:r>
            <a:r>
              <a:rPr kumimoji="0" lang="en-US" altLang="en-US" sz="1400" b="0" i="0" u="none" strike="noStrike" cap="none" normalizeH="0" baseline="0">
                <a:ln>
                  <a:noFill/>
                </a:ln>
                <a:effectLst/>
              </a:rPr>
              <a:t> data. The former is typically represented in some well-structured form, often as a table or number of tables, while the latter is just a collection of files. Sometimes we can also talk about </a:t>
            </a:r>
            <a:r>
              <a:rPr kumimoji="0" lang="en-US" altLang="en-US" sz="1400" b="1" i="0" u="none" strike="noStrike" cap="none" normalizeH="0" baseline="0">
                <a:ln>
                  <a:noFill/>
                </a:ln>
                <a:effectLst/>
              </a:rPr>
              <a:t>semi-structured</a:t>
            </a:r>
            <a:r>
              <a:rPr kumimoji="0" lang="en-US" altLang="en-US" sz="1400" b="0" i="0" u="none" strike="noStrike" cap="none" normalizeH="0" baseline="0">
                <a:ln>
                  <a:noFill/>
                </a:ln>
                <a:effectLst/>
              </a:rPr>
              <a:t> data, that have some sort of a structure that may vary greatly.</a:t>
            </a:r>
          </a:p>
        </p:txBody>
      </p:sp>
      <p:pic>
        <p:nvPicPr>
          <p:cNvPr id="1027" name="Picture 3" descr="Diagram that shows two structured data tables and a relationship table that has data that ties them together.">
            <a:extLst>
              <a:ext uri="{FF2B5EF4-FFF2-40B4-BE49-F238E27FC236}">
                <a16:creationId xmlns:a16="http://schemas.microsoft.com/office/drawing/2014/main" id="{77A6AAF0-171E-5B8F-DF55-D1A586D0ED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1948" y="2740260"/>
            <a:ext cx="5167185" cy="3074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F67447A4-6C3E-2F62-3A29-A95398D22635}"/>
              </a:ext>
            </a:extLst>
          </p:cNvPr>
          <p:cNvGraphicFramePr>
            <a:graphicFrameLocks noGrp="1"/>
          </p:cNvGraphicFramePr>
          <p:nvPr>
            <p:ph idx="1"/>
            <p:extLst>
              <p:ext uri="{D42A27DB-BD31-4B8C-83A1-F6EECF244321}">
                <p14:modId xmlns:p14="http://schemas.microsoft.com/office/powerpoint/2010/main" val="2083136398"/>
              </p:ext>
            </p:extLst>
          </p:nvPr>
        </p:nvGraphicFramePr>
        <p:xfrm>
          <a:off x="6198394" y="2450913"/>
          <a:ext cx="5167186" cy="3653169"/>
        </p:xfrm>
        <a:graphic>
          <a:graphicData uri="http://schemas.openxmlformats.org/drawingml/2006/table">
            <a:tbl>
              <a:tblPr>
                <a:tableStyleId>{9D7B26C5-4107-4FEC-AEDC-1716B250A1EF}</a:tableStyleId>
              </a:tblPr>
              <a:tblGrid>
                <a:gridCol w="1874300">
                  <a:extLst>
                    <a:ext uri="{9D8B030D-6E8A-4147-A177-3AD203B41FA5}">
                      <a16:colId xmlns:a16="http://schemas.microsoft.com/office/drawing/2014/main" val="1074503398"/>
                    </a:ext>
                  </a:extLst>
                </a:gridCol>
                <a:gridCol w="1706209">
                  <a:extLst>
                    <a:ext uri="{9D8B030D-6E8A-4147-A177-3AD203B41FA5}">
                      <a16:colId xmlns:a16="http://schemas.microsoft.com/office/drawing/2014/main" val="2126351651"/>
                    </a:ext>
                  </a:extLst>
                </a:gridCol>
                <a:gridCol w="1586677">
                  <a:extLst>
                    <a:ext uri="{9D8B030D-6E8A-4147-A177-3AD203B41FA5}">
                      <a16:colId xmlns:a16="http://schemas.microsoft.com/office/drawing/2014/main" val="1589092217"/>
                    </a:ext>
                  </a:extLst>
                </a:gridCol>
              </a:tblGrid>
              <a:tr h="429189">
                <a:tc>
                  <a:txBody>
                    <a:bodyPr/>
                    <a:lstStyle/>
                    <a:p>
                      <a:r>
                        <a:rPr lang="en-US" sz="1400" b="1" cap="none" spc="0">
                          <a:solidFill>
                            <a:schemeClr val="tx1"/>
                          </a:solidFill>
                          <a:effectLst/>
                        </a:rPr>
                        <a:t>Structured</a:t>
                      </a:r>
                    </a:p>
                  </a:txBody>
                  <a:tcPr marL="52616" marR="52616" marT="65769" marB="105231" anchor="ctr"/>
                </a:tc>
                <a:tc>
                  <a:txBody>
                    <a:bodyPr/>
                    <a:lstStyle/>
                    <a:p>
                      <a:r>
                        <a:rPr lang="en-US" sz="1400" b="1" cap="none" spc="0">
                          <a:solidFill>
                            <a:schemeClr val="tx1"/>
                          </a:solidFill>
                          <a:effectLst/>
                        </a:rPr>
                        <a:t>Semi-structured</a:t>
                      </a:r>
                    </a:p>
                  </a:txBody>
                  <a:tcPr marL="52616" marR="52616" marT="65769" marB="105231" anchor="ctr"/>
                </a:tc>
                <a:tc>
                  <a:txBody>
                    <a:bodyPr/>
                    <a:lstStyle/>
                    <a:p>
                      <a:r>
                        <a:rPr lang="en-US" sz="1400" b="1" cap="none" spc="0">
                          <a:solidFill>
                            <a:schemeClr val="tx1"/>
                          </a:solidFill>
                          <a:effectLst/>
                        </a:rPr>
                        <a:t>Unstructured</a:t>
                      </a:r>
                    </a:p>
                  </a:txBody>
                  <a:tcPr marL="52616" marR="52616" marT="65769" marB="105231" anchor="ctr"/>
                </a:tc>
                <a:extLst>
                  <a:ext uri="{0D108BD9-81ED-4DB2-BD59-A6C34878D82A}">
                    <a16:rowId xmlns:a16="http://schemas.microsoft.com/office/drawing/2014/main" val="1825689974"/>
                  </a:ext>
                </a:extLst>
              </a:tr>
              <a:tr h="859503">
                <a:tc>
                  <a:txBody>
                    <a:bodyPr/>
                    <a:lstStyle/>
                    <a:p>
                      <a:r>
                        <a:rPr lang="en-US" sz="1400" cap="none" spc="0">
                          <a:solidFill>
                            <a:schemeClr val="tx1"/>
                          </a:solidFill>
                          <a:effectLst/>
                        </a:rPr>
                        <a:t>List of people with their phone numbers</a:t>
                      </a:r>
                    </a:p>
                  </a:txBody>
                  <a:tcPr marL="52616" marR="52616" marT="65769" marB="105231" anchor="ctr"/>
                </a:tc>
                <a:tc>
                  <a:txBody>
                    <a:bodyPr/>
                    <a:lstStyle/>
                    <a:p>
                      <a:r>
                        <a:rPr lang="en-US" sz="1400" cap="none" spc="0">
                          <a:solidFill>
                            <a:schemeClr val="tx1"/>
                          </a:solidFill>
                          <a:effectLst/>
                        </a:rPr>
                        <a:t>Wikipedia pages with links</a:t>
                      </a:r>
                    </a:p>
                  </a:txBody>
                  <a:tcPr marL="52616" marR="52616" marT="65769" marB="105231" anchor="ctr"/>
                </a:tc>
                <a:tc>
                  <a:txBody>
                    <a:bodyPr/>
                    <a:lstStyle/>
                    <a:p>
                      <a:r>
                        <a:rPr lang="en-US" sz="1400" cap="none" spc="0">
                          <a:solidFill>
                            <a:schemeClr val="tx1"/>
                          </a:solidFill>
                          <a:effectLst/>
                        </a:rPr>
                        <a:t>Text of Encyclopedia Britannica</a:t>
                      </a:r>
                    </a:p>
                  </a:txBody>
                  <a:tcPr marL="52616" marR="52616" marT="65769" marB="105231" anchor="ctr"/>
                </a:tc>
                <a:extLst>
                  <a:ext uri="{0D108BD9-81ED-4DB2-BD59-A6C34878D82A}">
                    <a16:rowId xmlns:a16="http://schemas.microsoft.com/office/drawing/2014/main" val="3955676001"/>
                  </a:ext>
                </a:extLst>
              </a:tr>
              <a:tr h="1504974">
                <a:tc>
                  <a:txBody>
                    <a:bodyPr/>
                    <a:lstStyle/>
                    <a:p>
                      <a:r>
                        <a:rPr lang="en-US" sz="1400" cap="none" spc="0">
                          <a:solidFill>
                            <a:schemeClr val="tx1"/>
                          </a:solidFill>
                          <a:effectLst/>
                        </a:rPr>
                        <a:t>Temperature in all rooms of a building at every minute for the last 20 years</a:t>
                      </a:r>
                    </a:p>
                  </a:txBody>
                  <a:tcPr marL="52616" marR="52616" marT="65769" marB="105231" anchor="ctr"/>
                </a:tc>
                <a:tc>
                  <a:txBody>
                    <a:bodyPr/>
                    <a:lstStyle/>
                    <a:p>
                      <a:r>
                        <a:rPr lang="en-US" sz="1400" cap="none" spc="0">
                          <a:solidFill>
                            <a:schemeClr val="tx1"/>
                          </a:solidFill>
                          <a:effectLst/>
                        </a:rPr>
                        <a:t>Collection of scientific papers in JSON format with authors, data of publication, and abstract</a:t>
                      </a:r>
                    </a:p>
                  </a:txBody>
                  <a:tcPr marL="52616" marR="52616" marT="65769" marB="105231" anchor="ctr"/>
                </a:tc>
                <a:tc>
                  <a:txBody>
                    <a:bodyPr/>
                    <a:lstStyle/>
                    <a:p>
                      <a:r>
                        <a:rPr lang="en-US" sz="1400" cap="none" spc="0">
                          <a:solidFill>
                            <a:schemeClr val="tx1"/>
                          </a:solidFill>
                          <a:effectLst/>
                        </a:rPr>
                        <a:t>File share with corporate documents</a:t>
                      </a:r>
                    </a:p>
                  </a:txBody>
                  <a:tcPr marL="52616" marR="52616" marT="65769" marB="105231" anchor="ctr"/>
                </a:tc>
                <a:extLst>
                  <a:ext uri="{0D108BD9-81ED-4DB2-BD59-A6C34878D82A}">
                    <a16:rowId xmlns:a16="http://schemas.microsoft.com/office/drawing/2014/main" val="695046374"/>
                  </a:ext>
                </a:extLst>
              </a:tr>
              <a:tr h="859503">
                <a:tc>
                  <a:txBody>
                    <a:bodyPr/>
                    <a:lstStyle/>
                    <a:p>
                      <a:r>
                        <a:rPr lang="en-US" sz="1400" cap="none" spc="0">
                          <a:solidFill>
                            <a:schemeClr val="tx1"/>
                          </a:solidFill>
                          <a:effectLst/>
                        </a:rPr>
                        <a:t>Data for age and gender of all people entering the building</a:t>
                      </a:r>
                    </a:p>
                  </a:txBody>
                  <a:tcPr marL="52616" marR="52616" marT="65769" marB="105231" anchor="ctr"/>
                </a:tc>
                <a:tc>
                  <a:txBody>
                    <a:bodyPr/>
                    <a:lstStyle/>
                    <a:p>
                      <a:r>
                        <a:rPr lang="en-US" sz="1400" cap="none" spc="0">
                          <a:solidFill>
                            <a:schemeClr val="tx1"/>
                          </a:solidFill>
                          <a:effectLst/>
                        </a:rPr>
                        <a:t>Internet pages</a:t>
                      </a:r>
                    </a:p>
                  </a:txBody>
                  <a:tcPr marL="52616" marR="52616" marT="65769" marB="105231" anchor="ctr"/>
                </a:tc>
                <a:tc>
                  <a:txBody>
                    <a:bodyPr/>
                    <a:lstStyle/>
                    <a:p>
                      <a:r>
                        <a:rPr lang="en-US" sz="1400" cap="none" spc="0">
                          <a:solidFill>
                            <a:schemeClr val="tx1"/>
                          </a:solidFill>
                          <a:effectLst/>
                        </a:rPr>
                        <a:t>Raw video feed from surveillance camera</a:t>
                      </a:r>
                    </a:p>
                  </a:txBody>
                  <a:tcPr marL="52616" marR="52616" marT="65769" marB="105231" anchor="ctr"/>
                </a:tc>
                <a:extLst>
                  <a:ext uri="{0D108BD9-81ED-4DB2-BD59-A6C34878D82A}">
                    <a16:rowId xmlns:a16="http://schemas.microsoft.com/office/drawing/2014/main" val="3516598287"/>
                  </a:ext>
                </a:extLst>
              </a:tr>
            </a:tbl>
          </a:graphicData>
        </a:graphic>
      </p:graphicFrame>
    </p:spTree>
    <p:extLst>
      <p:ext uri="{BB962C8B-B14F-4D97-AF65-F5344CB8AC3E}">
        <p14:creationId xmlns:p14="http://schemas.microsoft.com/office/powerpoint/2010/main" val="200664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5BC428-F7D8-3844-C343-30230A9F1523}"/>
            </a:ext>
          </a:extLst>
        </p:cNvPr>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C9515F09-AAE3-4C90-8159-7F83F6DA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094AB-B515-65B2-F3E3-4640D3B4EA3C}"/>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Types of Data</a:t>
            </a:r>
          </a:p>
        </p:txBody>
      </p:sp>
      <p:sp>
        <p:nvSpPr>
          <p:cNvPr id="5" name="Rectangle 1">
            <a:extLst>
              <a:ext uri="{FF2B5EF4-FFF2-40B4-BE49-F238E27FC236}">
                <a16:creationId xmlns:a16="http://schemas.microsoft.com/office/drawing/2014/main" id="{4D582A22-089A-2610-C80C-C13CD8D2147C}"/>
              </a:ext>
            </a:extLst>
          </p:cNvPr>
          <p:cNvSpPr>
            <a:spLocks noChangeArrowheads="1"/>
          </p:cNvSpPr>
          <p:nvPr/>
        </p:nvSpPr>
        <p:spPr bwMode="auto">
          <a:xfrm>
            <a:off x="6186619" y="547815"/>
            <a:ext cx="5178960" cy="16805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As we have already mentioned, data is everywhere. We just need to capture it in the right way! It is useful to distinguish between </a:t>
            </a:r>
            <a:r>
              <a:rPr kumimoji="0" lang="en-US" altLang="en-US" sz="1400" b="1" i="0" u="none" strike="noStrike" cap="none" normalizeH="0" baseline="0">
                <a:ln>
                  <a:noFill/>
                </a:ln>
                <a:effectLst/>
              </a:rPr>
              <a:t>structured</a:t>
            </a:r>
            <a:r>
              <a:rPr kumimoji="0" lang="en-US" altLang="en-US" sz="1400" b="0" i="0" u="none" strike="noStrike" cap="none" normalizeH="0" baseline="0">
                <a:ln>
                  <a:noFill/>
                </a:ln>
                <a:effectLst/>
              </a:rPr>
              <a:t> and </a:t>
            </a:r>
            <a:r>
              <a:rPr kumimoji="0" lang="en-US" altLang="en-US" sz="1400" b="1" i="0" u="none" strike="noStrike" cap="none" normalizeH="0" baseline="0">
                <a:ln>
                  <a:noFill/>
                </a:ln>
                <a:effectLst/>
              </a:rPr>
              <a:t>unstructured</a:t>
            </a:r>
            <a:r>
              <a:rPr kumimoji="0" lang="en-US" altLang="en-US" sz="1400" b="0" i="0" u="none" strike="noStrike" cap="none" normalizeH="0" baseline="0">
                <a:ln>
                  <a:noFill/>
                </a:ln>
                <a:effectLst/>
              </a:rPr>
              <a:t> data. The former is typically represented in some well-structured form, often as a table or number of tables, while the latter is just a collection of files. Sometimes we can also talk about </a:t>
            </a:r>
            <a:r>
              <a:rPr kumimoji="0" lang="en-US" altLang="en-US" sz="1400" b="1" i="0" u="none" strike="noStrike" cap="none" normalizeH="0" baseline="0">
                <a:ln>
                  <a:noFill/>
                </a:ln>
                <a:effectLst/>
              </a:rPr>
              <a:t>semi-structured</a:t>
            </a:r>
            <a:r>
              <a:rPr kumimoji="0" lang="en-US" altLang="en-US" sz="1400" b="0" i="0" u="none" strike="noStrike" cap="none" normalizeH="0" baseline="0">
                <a:ln>
                  <a:noFill/>
                </a:ln>
                <a:effectLst/>
              </a:rPr>
              <a:t> data, that have some sort of a structure that may vary greatly.</a:t>
            </a:r>
          </a:p>
        </p:txBody>
      </p:sp>
      <p:graphicFrame>
        <p:nvGraphicFramePr>
          <p:cNvPr id="4" name="Content Placeholder 3">
            <a:extLst>
              <a:ext uri="{FF2B5EF4-FFF2-40B4-BE49-F238E27FC236}">
                <a16:creationId xmlns:a16="http://schemas.microsoft.com/office/drawing/2014/main" id="{99D14A5F-901C-57BA-FAE5-80BCD8AEC8FE}"/>
              </a:ext>
            </a:extLst>
          </p:cNvPr>
          <p:cNvGraphicFramePr>
            <a:graphicFrameLocks noGrp="1"/>
          </p:cNvGraphicFramePr>
          <p:nvPr>
            <p:ph idx="1"/>
          </p:nvPr>
        </p:nvGraphicFramePr>
        <p:xfrm>
          <a:off x="6198394" y="2450913"/>
          <a:ext cx="5167186" cy="3653169"/>
        </p:xfrm>
        <a:graphic>
          <a:graphicData uri="http://schemas.openxmlformats.org/drawingml/2006/table">
            <a:tbl>
              <a:tblPr>
                <a:tableStyleId>{9D7B26C5-4107-4FEC-AEDC-1716B250A1EF}</a:tableStyleId>
              </a:tblPr>
              <a:tblGrid>
                <a:gridCol w="1874300">
                  <a:extLst>
                    <a:ext uri="{9D8B030D-6E8A-4147-A177-3AD203B41FA5}">
                      <a16:colId xmlns:a16="http://schemas.microsoft.com/office/drawing/2014/main" val="1074503398"/>
                    </a:ext>
                  </a:extLst>
                </a:gridCol>
                <a:gridCol w="1706209">
                  <a:extLst>
                    <a:ext uri="{9D8B030D-6E8A-4147-A177-3AD203B41FA5}">
                      <a16:colId xmlns:a16="http://schemas.microsoft.com/office/drawing/2014/main" val="2126351651"/>
                    </a:ext>
                  </a:extLst>
                </a:gridCol>
                <a:gridCol w="1586677">
                  <a:extLst>
                    <a:ext uri="{9D8B030D-6E8A-4147-A177-3AD203B41FA5}">
                      <a16:colId xmlns:a16="http://schemas.microsoft.com/office/drawing/2014/main" val="1589092217"/>
                    </a:ext>
                  </a:extLst>
                </a:gridCol>
              </a:tblGrid>
              <a:tr h="429189">
                <a:tc>
                  <a:txBody>
                    <a:bodyPr/>
                    <a:lstStyle/>
                    <a:p>
                      <a:r>
                        <a:rPr lang="en-US" sz="1400" b="1" cap="none" spc="0">
                          <a:solidFill>
                            <a:schemeClr val="tx1"/>
                          </a:solidFill>
                          <a:effectLst/>
                        </a:rPr>
                        <a:t>Structured</a:t>
                      </a:r>
                    </a:p>
                  </a:txBody>
                  <a:tcPr marL="52616" marR="52616" marT="65769" marB="105231" anchor="ctr"/>
                </a:tc>
                <a:tc>
                  <a:txBody>
                    <a:bodyPr/>
                    <a:lstStyle/>
                    <a:p>
                      <a:r>
                        <a:rPr lang="en-US" sz="1400" b="1" cap="none" spc="0">
                          <a:solidFill>
                            <a:schemeClr val="tx1"/>
                          </a:solidFill>
                          <a:effectLst/>
                        </a:rPr>
                        <a:t>Semi-structured</a:t>
                      </a:r>
                    </a:p>
                  </a:txBody>
                  <a:tcPr marL="52616" marR="52616" marT="65769" marB="105231" anchor="ctr"/>
                </a:tc>
                <a:tc>
                  <a:txBody>
                    <a:bodyPr/>
                    <a:lstStyle/>
                    <a:p>
                      <a:r>
                        <a:rPr lang="en-US" sz="1400" b="1" cap="none" spc="0">
                          <a:solidFill>
                            <a:schemeClr val="tx1"/>
                          </a:solidFill>
                          <a:effectLst/>
                        </a:rPr>
                        <a:t>Unstructured</a:t>
                      </a:r>
                    </a:p>
                  </a:txBody>
                  <a:tcPr marL="52616" marR="52616" marT="65769" marB="105231" anchor="ctr"/>
                </a:tc>
                <a:extLst>
                  <a:ext uri="{0D108BD9-81ED-4DB2-BD59-A6C34878D82A}">
                    <a16:rowId xmlns:a16="http://schemas.microsoft.com/office/drawing/2014/main" val="1825689974"/>
                  </a:ext>
                </a:extLst>
              </a:tr>
              <a:tr h="859503">
                <a:tc>
                  <a:txBody>
                    <a:bodyPr/>
                    <a:lstStyle/>
                    <a:p>
                      <a:r>
                        <a:rPr lang="en-US" sz="1400" cap="none" spc="0">
                          <a:solidFill>
                            <a:schemeClr val="tx1"/>
                          </a:solidFill>
                          <a:effectLst/>
                        </a:rPr>
                        <a:t>List of people with their phone numbers</a:t>
                      </a:r>
                    </a:p>
                  </a:txBody>
                  <a:tcPr marL="52616" marR="52616" marT="65769" marB="105231" anchor="ctr"/>
                </a:tc>
                <a:tc>
                  <a:txBody>
                    <a:bodyPr/>
                    <a:lstStyle/>
                    <a:p>
                      <a:r>
                        <a:rPr lang="en-US" sz="1400" cap="none" spc="0">
                          <a:solidFill>
                            <a:schemeClr val="tx1"/>
                          </a:solidFill>
                          <a:effectLst/>
                        </a:rPr>
                        <a:t>Wikipedia pages with links</a:t>
                      </a:r>
                    </a:p>
                  </a:txBody>
                  <a:tcPr marL="52616" marR="52616" marT="65769" marB="105231" anchor="ctr"/>
                </a:tc>
                <a:tc>
                  <a:txBody>
                    <a:bodyPr/>
                    <a:lstStyle/>
                    <a:p>
                      <a:r>
                        <a:rPr lang="en-US" sz="1400" cap="none" spc="0">
                          <a:solidFill>
                            <a:schemeClr val="tx1"/>
                          </a:solidFill>
                          <a:effectLst/>
                        </a:rPr>
                        <a:t>Text of Encyclopedia Britannica</a:t>
                      </a:r>
                    </a:p>
                  </a:txBody>
                  <a:tcPr marL="52616" marR="52616" marT="65769" marB="105231" anchor="ctr"/>
                </a:tc>
                <a:extLst>
                  <a:ext uri="{0D108BD9-81ED-4DB2-BD59-A6C34878D82A}">
                    <a16:rowId xmlns:a16="http://schemas.microsoft.com/office/drawing/2014/main" val="3955676001"/>
                  </a:ext>
                </a:extLst>
              </a:tr>
              <a:tr h="1504974">
                <a:tc>
                  <a:txBody>
                    <a:bodyPr/>
                    <a:lstStyle/>
                    <a:p>
                      <a:r>
                        <a:rPr lang="en-US" sz="1400" cap="none" spc="0">
                          <a:solidFill>
                            <a:schemeClr val="tx1"/>
                          </a:solidFill>
                          <a:effectLst/>
                        </a:rPr>
                        <a:t>Temperature in all rooms of a building at every minute for the last 20 years</a:t>
                      </a:r>
                    </a:p>
                  </a:txBody>
                  <a:tcPr marL="52616" marR="52616" marT="65769" marB="105231" anchor="ctr"/>
                </a:tc>
                <a:tc>
                  <a:txBody>
                    <a:bodyPr/>
                    <a:lstStyle/>
                    <a:p>
                      <a:r>
                        <a:rPr lang="en-US" sz="1400" cap="none" spc="0">
                          <a:solidFill>
                            <a:schemeClr val="tx1"/>
                          </a:solidFill>
                          <a:effectLst/>
                        </a:rPr>
                        <a:t>Collection of scientific papers in JSON format with authors, data of publication, and abstract</a:t>
                      </a:r>
                    </a:p>
                  </a:txBody>
                  <a:tcPr marL="52616" marR="52616" marT="65769" marB="105231" anchor="ctr"/>
                </a:tc>
                <a:tc>
                  <a:txBody>
                    <a:bodyPr/>
                    <a:lstStyle/>
                    <a:p>
                      <a:r>
                        <a:rPr lang="en-US" sz="1400" cap="none" spc="0">
                          <a:solidFill>
                            <a:schemeClr val="tx1"/>
                          </a:solidFill>
                          <a:effectLst/>
                        </a:rPr>
                        <a:t>File share with corporate documents</a:t>
                      </a:r>
                    </a:p>
                  </a:txBody>
                  <a:tcPr marL="52616" marR="52616" marT="65769" marB="105231" anchor="ctr"/>
                </a:tc>
                <a:extLst>
                  <a:ext uri="{0D108BD9-81ED-4DB2-BD59-A6C34878D82A}">
                    <a16:rowId xmlns:a16="http://schemas.microsoft.com/office/drawing/2014/main" val="695046374"/>
                  </a:ext>
                </a:extLst>
              </a:tr>
              <a:tr h="859503">
                <a:tc>
                  <a:txBody>
                    <a:bodyPr/>
                    <a:lstStyle/>
                    <a:p>
                      <a:r>
                        <a:rPr lang="en-US" sz="1400" cap="none" spc="0">
                          <a:solidFill>
                            <a:schemeClr val="tx1"/>
                          </a:solidFill>
                          <a:effectLst/>
                        </a:rPr>
                        <a:t>Data for age and gender of all people entering the building</a:t>
                      </a:r>
                    </a:p>
                  </a:txBody>
                  <a:tcPr marL="52616" marR="52616" marT="65769" marB="105231" anchor="ctr"/>
                </a:tc>
                <a:tc>
                  <a:txBody>
                    <a:bodyPr/>
                    <a:lstStyle/>
                    <a:p>
                      <a:r>
                        <a:rPr lang="en-US" sz="1400" cap="none" spc="0">
                          <a:solidFill>
                            <a:schemeClr val="tx1"/>
                          </a:solidFill>
                          <a:effectLst/>
                        </a:rPr>
                        <a:t>Internet pages</a:t>
                      </a:r>
                    </a:p>
                  </a:txBody>
                  <a:tcPr marL="52616" marR="52616" marT="65769" marB="105231" anchor="ctr"/>
                </a:tc>
                <a:tc>
                  <a:txBody>
                    <a:bodyPr/>
                    <a:lstStyle/>
                    <a:p>
                      <a:r>
                        <a:rPr lang="en-US" sz="1400" cap="none" spc="0">
                          <a:solidFill>
                            <a:schemeClr val="tx1"/>
                          </a:solidFill>
                          <a:effectLst/>
                        </a:rPr>
                        <a:t>Raw video feed from surveillance camera</a:t>
                      </a:r>
                    </a:p>
                  </a:txBody>
                  <a:tcPr marL="52616" marR="52616" marT="65769" marB="105231" anchor="ctr"/>
                </a:tc>
                <a:extLst>
                  <a:ext uri="{0D108BD9-81ED-4DB2-BD59-A6C34878D82A}">
                    <a16:rowId xmlns:a16="http://schemas.microsoft.com/office/drawing/2014/main" val="3516598287"/>
                  </a:ext>
                </a:extLst>
              </a:tr>
            </a:tbl>
          </a:graphicData>
        </a:graphic>
      </p:graphicFrame>
      <p:sp>
        <p:nvSpPr>
          <p:cNvPr id="7" name="TextBox 6">
            <a:extLst>
              <a:ext uri="{FF2B5EF4-FFF2-40B4-BE49-F238E27FC236}">
                <a16:creationId xmlns:a16="http://schemas.microsoft.com/office/drawing/2014/main" id="{0833A901-F3A3-C644-823F-14B4FDA092EA}"/>
              </a:ext>
            </a:extLst>
          </p:cNvPr>
          <p:cNvSpPr txBox="1"/>
          <p:nvPr/>
        </p:nvSpPr>
        <p:spPr>
          <a:xfrm>
            <a:off x="720802" y="2533403"/>
            <a:ext cx="5284581" cy="2862322"/>
          </a:xfrm>
          <a:prstGeom prst="rect">
            <a:avLst/>
          </a:prstGeom>
          <a:noFill/>
        </p:spPr>
        <p:txBody>
          <a:bodyPr wrap="square">
            <a:spAutoFit/>
          </a:bodyPr>
          <a:lstStyle/>
          <a:p>
            <a:r>
              <a:rPr lang="en-US" dirty="0"/>
              <a:t>{</a:t>
            </a:r>
          </a:p>
          <a:p>
            <a:r>
              <a:rPr lang="en-US" dirty="0"/>
              <a:t>    "</a:t>
            </a:r>
            <a:r>
              <a:rPr lang="en-US" dirty="0" err="1"/>
              <a:t>firstName</a:t>
            </a:r>
            <a:r>
              <a:rPr lang="en-US" dirty="0"/>
              <a:t>": "Quinn",</a:t>
            </a:r>
          </a:p>
          <a:p>
            <a:r>
              <a:rPr lang="en-US" dirty="0"/>
              <a:t>    "</a:t>
            </a:r>
            <a:r>
              <a:rPr lang="en-US" dirty="0" err="1"/>
              <a:t>lastName</a:t>
            </a:r>
            <a:r>
              <a:rPr lang="en-US" dirty="0"/>
              <a:t>": "Anderson",</a:t>
            </a:r>
          </a:p>
          <a:p>
            <a:r>
              <a:rPr lang="en-US" dirty="0"/>
              <a:t>    "age": "23",</a:t>
            </a:r>
          </a:p>
          <a:p>
            <a:r>
              <a:rPr lang="en-US" dirty="0"/>
              <a:t>    "hobbies": [</a:t>
            </a:r>
          </a:p>
          <a:p>
            <a:r>
              <a:rPr lang="en-US" dirty="0"/>
              <a:t>        { "type": "Sports", "value": "Golf" },</a:t>
            </a:r>
          </a:p>
          <a:p>
            <a:r>
              <a:rPr lang="en-US" dirty="0"/>
              <a:t>        { "type": "Leisure", "value": "Reading" },</a:t>
            </a:r>
          </a:p>
          <a:p>
            <a:r>
              <a:rPr lang="en-US" dirty="0"/>
              <a:t>        { "type": "Leisure", "value": "Guitar" }</a:t>
            </a:r>
          </a:p>
          <a:p>
            <a:r>
              <a:rPr lang="en-US" dirty="0"/>
              <a:t>    ]</a:t>
            </a:r>
          </a:p>
          <a:p>
            <a:r>
              <a:rPr lang="en-US" dirty="0"/>
              <a:t>}</a:t>
            </a:r>
          </a:p>
        </p:txBody>
      </p:sp>
    </p:spTree>
    <p:extLst>
      <p:ext uri="{BB962C8B-B14F-4D97-AF65-F5344CB8AC3E}">
        <p14:creationId xmlns:p14="http://schemas.microsoft.com/office/powerpoint/2010/main" val="2531504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8D50-2B48-5B30-9F6E-462E2FEDBDAE}"/>
              </a:ext>
            </a:extLst>
          </p:cNvPr>
          <p:cNvSpPr>
            <a:spLocks noGrp="1"/>
          </p:cNvSpPr>
          <p:nvPr>
            <p:ph type="title"/>
          </p:nvPr>
        </p:nvSpPr>
        <p:spPr/>
        <p:txBody>
          <a:bodyPr/>
          <a:lstStyle/>
          <a:p>
            <a:r>
              <a:rPr lang="en-US" dirty="0"/>
              <a:t>Where to get Data</a:t>
            </a:r>
            <a:br>
              <a:rPr lang="en-US" dirty="0"/>
            </a:br>
            <a:endParaRPr lang="en-US" dirty="0"/>
          </a:p>
        </p:txBody>
      </p:sp>
      <p:graphicFrame>
        <p:nvGraphicFramePr>
          <p:cNvPr id="28" name="Content Placeholder 2">
            <a:extLst>
              <a:ext uri="{FF2B5EF4-FFF2-40B4-BE49-F238E27FC236}">
                <a16:creationId xmlns:a16="http://schemas.microsoft.com/office/drawing/2014/main" id="{B7345CDD-7470-E395-832D-DE3727C6495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515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19AEDF-3863-CF9C-F06B-5570BFD5E3E7}"/>
              </a:ext>
            </a:extLst>
          </p:cNvPr>
          <p:cNvSpPr>
            <a:spLocks noGrp="1"/>
          </p:cNvSpPr>
          <p:nvPr>
            <p:ph type="title"/>
          </p:nvPr>
        </p:nvSpPr>
        <p:spPr>
          <a:xfrm>
            <a:off x="119951" y="71423"/>
            <a:ext cx="10515600" cy="1325563"/>
          </a:xfrm>
        </p:spPr>
        <p:txBody>
          <a:bodyPr/>
          <a:lstStyle/>
          <a:p>
            <a:r>
              <a:rPr lang="en-GB" dirty="0"/>
              <a:t>Data Science Life-Cycle</a:t>
            </a:r>
            <a:endParaRPr lang="en-PK" b="1" dirty="0"/>
          </a:p>
        </p:txBody>
      </p:sp>
      <p:sp>
        <p:nvSpPr>
          <p:cNvPr id="6" name="Text Placeholder 5">
            <a:extLst>
              <a:ext uri="{FF2B5EF4-FFF2-40B4-BE49-F238E27FC236}">
                <a16:creationId xmlns:a16="http://schemas.microsoft.com/office/drawing/2014/main" id="{2DF3B193-C7BA-CB89-3D81-46246408F7C2}"/>
              </a:ext>
            </a:extLst>
          </p:cNvPr>
          <p:cNvSpPr txBox="1">
            <a:spLocks/>
          </p:cNvSpPr>
          <p:nvPr/>
        </p:nvSpPr>
        <p:spPr>
          <a:xfrm>
            <a:off x="91181" y="2795134"/>
            <a:ext cx="5497351" cy="20699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Applying statistical methods to explore the data.</a:t>
            </a:r>
            <a:endParaRPr lang="en-PK" dirty="0"/>
          </a:p>
        </p:txBody>
      </p:sp>
      <p:sp>
        <p:nvSpPr>
          <p:cNvPr id="7" name="Text Placeholder 6">
            <a:extLst>
              <a:ext uri="{FF2B5EF4-FFF2-40B4-BE49-F238E27FC236}">
                <a16:creationId xmlns:a16="http://schemas.microsoft.com/office/drawing/2014/main" id="{36C7B459-A640-96D1-9CF5-1B33F2ADF63C}"/>
              </a:ext>
            </a:extLst>
          </p:cNvPr>
          <p:cNvSpPr txBox="1">
            <a:spLocks/>
          </p:cNvSpPr>
          <p:nvPr/>
        </p:nvSpPr>
        <p:spPr>
          <a:xfrm>
            <a:off x="91181" y="2237854"/>
            <a:ext cx="5497351" cy="36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Data Preparation:</a:t>
            </a:r>
            <a:endParaRPr lang="en-PK" b="1" dirty="0"/>
          </a:p>
        </p:txBody>
      </p:sp>
      <p:sp>
        <p:nvSpPr>
          <p:cNvPr id="8" name="Text Placeholder 7">
            <a:extLst>
              <a:ext uri="{FF2B5EF4-FFF2-40B4-BE49-F238E27FC236}">
                <a16:creationId xmlns:a16="http://schemas.microsoft.com/office/drawing/2014/main" id="{1816CF33-8862-DB6D-D242-4172CB95A075}"/>
              </a:ext>
            </a:extLst>
          </p:cNvPr>
          <p:cNvSpPr txBox="1">
            <a:spLocks/>
          </p:cNvSpPr>
          <p:nvPr/>
        </p:nvSpPr>
        <p:spPr>
          <a:xfrm>
            <a:off x="91181" y="1614731"/>
            <a:ext cx="7598923" cy="10399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Gathering raw data from various sources.</a:t>
            </a:r>
            <a:endParaRPr lang="en-PK" dirty="0"/>
          </a:p>
        </p:txBody>
      </p:sp>
      <p:sp>
        <p:nvSpPr>
          <p:cNvPr id="9" name="Text Placeholder 8">
            <a:extLst>
              <a:ext uri="{FF2B5EF4-FFF2-40B4-BE49-F238E27FC236}">
                <a16:creationId xmlns:a16="http://schemas.microsoft.com/office/drawing/2014/main" id="{527F1300-8EC6-2C68-27A1-2AA540D63FBD}"/>
              </a:ext>
            </a:extLst>
          </p:cNvPr>
          <p:cNvSpPr txBox="1">
            <a:spLocks/>
          </p:cNvSpPr>
          <p:nvPr/>
        </p:nvSpPr>
        <p:spPr>
          <a:xfrm>
            <a:off x="79667" y="1197817"/>
            <a:ext cx="7598923" cy="36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Data Collection</a:t>
            </a:r>
            <a:r>
              <a:rPr lang="en-GB" dirty="0"/>
              <a:t>:</a:t>
            </a:r>
            <a:endParaRPr lang="en-PK" dirty="0"/>
          </a:p>
        </p:txBody>
      </p:sp>
      <p:sp>
        <p:nvSpPr>
          <p:cNvPr id="2" name="Text Placeholder 7">
            <a:extLst>
              <a:ext uri="{FF2B5EF4-FFF2-40B4-BE49-F238E27FC236}">
                <a16:creationId xmlns:a16="http://schemas.microsoft.com/office/drawing/2014/main" id="{C8D3E76A-311B-9294-06DF-AD6E8FC233CD}"/>
              </a:ext>
            </a:extLst>
          </p:cNvPr>
          <p:cNvSpPr txBox="1">
            <a:spLocks/>
          </p:cNvSpPr>
          <p:nvPr/>
        </p:nvSpPr>
        <p:spPr>
          <a:xfrm>
            <a:off x="91180" y="4217645"/>
            <a:ext cx="7199320" cy="10399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Building predictive or descriptive models using machine learning algorithms.</a:t>
            </a:r>
            <a:endParaRPr lang="en-PK" dirty="0"/>
          </a:p>
        </p:txBody>
      </p:sp>
      <p:sp>
        <p:nvSpPr>
          <p:cNvPr id="3" name="Text Placeholder 8">
            <a:extLst>
              <a:ext uri="{FF2B5EF4-FFF2-40B4-BE49-F238E27FC236}">
                <a16:creationId xmlns:a16="http://schemas.microsoft.com/office/drawing/2014/main" id="{8A414904-074C-37E8-0E05-6C0DBBF3CB97}"/>
              </a:ext>
            </a:extLst>
          </p:cNvPr>
          <p:cNvSpPr txBox="1">
            <a:spLocks/>
          </p:cNvSpPr>
          <p:nvPr/>
        </p:nvSpPr>
        <p:spPr>
          <a:xfrm>
            <a:off x="91180" y="3747732"/>
            <a:ext cx="7598923" cy="36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Modelling:</a:t>
            </a:r>
            <a:endParaRPr lang="en-PK" dirty="0"/>
          </a:p>
        </p:txBody>
      </p:sp>
      <p:sp>
        <p:nvSpPr>
          <p:cNvPr id="11" name="Text Placeholder 5">
            <a:extLst>
              <a:ext uri="{FF2B5EF4-FFF2-40B4-BE49-F238E27FC236}">
                <a16:creationId xmlns:a16="http://schemas.microsoft.com/office/drawing/2014/main" id="{5C2F167E-A579-DFDE-25F5-6089180DBD72}"/>
              </a:ext>
            </a:extLst>
          </p:cNvPr>
          <p:cNvSpPr txBox="1">
            <a:spLocks/>
          </p:cNvSpPr>
          <p:nvPr/>
        </p:nvSpPr>
        <p:spPr>
          <a:xfrm>
            <a:off x="91179" y="5661995"/>
            <a:ext cx="5497351" cy="20699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Translating models and patterns into actionable insights.</a:t>
            </a:r>
            <a:endParaRPr lang="en-PK" dirty="0"/>
          </a:p>
        </p:txBody>
      </p:sp>
      <p:sp>
        <p:nvSpPr>
          <p:cNvPr id="12" name="Text Placeholder 6">
            <a:extLst>
              <a:ext uri="{FF2B5EF4-FFF2-40B4-BE49-F238E27FC236}">
                <a16:creationId xmlns:a16="http://schemas.microsoft.com/office/drawing/2014/main" id="{48A69FFB-1FF6-D1AB-9BD9-89CE3211B500}"/>
              </a:ext>
            </a:extLst>
          </p:cNvPr>
          <p:cNvSpPr txBox="1">
            <a:spLocks/>
          </p:cNvSpPr>
          <p:nvPr/>
        </p:nvSpPr>
        <p:spPr>
          <a:xfrm>
            <a:off x="91181" y="5192318"/>
            <a:ext cx="5497351" cy="36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Interpretation:</a:t>
            </a:r>
            <a:endParaRPr lang="en-PK" b="1" dirty="0"/>
          </a:p>
        </p:txBody>
      </p:sp>
      <p:pic>
        <p:nvPicPr>
          <p:cNvPr id="1026" name="Picture 2">
            <a:extLst>
              <a:ext uri="{FF2B5EF4-FFF2-40B4-BE49-F238E27FC236}">
                <a16:creationId xmlns:a16="http://schemas.microsoft.com/office/drawing/2014/main" id="{D23BB930-B5D9-E9B1-0456-95969E068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499" y="813583"/>
            <a:ext cx="47815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47C3F-AB2E-CBB6-0605-A06913A2C9C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E334020-465D-884A-A3A4-E5B58A670E75}"/>
              </a:ext>
            </a:extLst>
          </p:cNvPr>
          <p:cNvSpPr>
            <a:spLocks noGrp="1"/>
          </p:cNvSpPr>
          <p:nvPr>
            <p:ph type="title"/>
          </p:nvPr>
        </p:nvSpPr>
        <p:spPr>
          <a:xfrm>
            <a:off x="119951" y="71423"/>
            <a:ext cx="10515600" cy="1325563"/>
          </a:xfrm>
        </p:spPr>
        <p:txBody>
          <a:bodyPr/>
          <a:lstStyle/>
          <a:p>
            <a:r>
              <a:rPr lang="en-GB" dirty="0"/>
              <a:t>Data Science Life-Cycle</a:t>
            </a:r>
            <a:endParaRPr lang="en-PK" b="1" dirty="0"/>
          </a:p>
        </p:txBody>
      </p:sp>
      <p:pic>
        <p:nvPicPr>
          <p:cNvPr id="2050" name="Picture 2">
            <a:extLst>
              <a:ext uri="{FF2B5EF4-FFF2-40B4-BE49-F238E27FC236}">
                <a16:creationId xmlns:a16="http://schemas.microsoft.com/office/drawing/2014/main" id="{4FE0C6C7-708D-8CA0-8987-0F685A66B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225"/>
            <a:ext cx="1219200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45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83F5B-7596-0B8D-79F5-90BEF012C9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AF79D06-AEBE-8F5E-5CC1-909AF0DCB2AC}"/>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29ABC674-0AA4-CA24-61B2-6A13E2CC1B07}"/>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FADECCBB-B5A9-5B51-0B4E-A204668B2682}"/>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7AAFA533-CC86-07DE-77A5-2E413EE03EA0}"/>
              </a:ext>
            </a:extLst>
          </p:cNvPr>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Why is Data Science Important?</a:t>
            </a:r>
          </a:p>
        </p:txBody>
      </p:sp>
      <p:pic>
        <p:nvPicPr>
          <p:cNvPr id="18" name="Picture 17">
            <a:extLst>
              <a:ext uri="{FF2B5EF4-FFF2-40B4-BE49-F238E27FC236}">
                <a16:creationId xmlns:a16="http://schemas.microsoft.com/office/drawing/2014/main" id="{E03D6898-0466-BEC6-DA3D-984C9F0F1B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F3424FAC-10C4-0D32-7965-2BA3099CFFFB}"/>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349444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Importance of Data Science">
            <a:extLst>
              <a:ext uri="{FF2B5EF4-FFF2-40B4-BE49-F238E27FC236}">
                <a16:creationId xmlns:a16="http://schemas.microsoft.com/office/drawing/2014/main" id="{FBD8B317-49BC-62C8-3A07-C1742FD2A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017"/>
          <a:stretch/>
        </p:blipFill>
        <p:spPr bwMode="auto">
          <a:xfrm>
            <a:off x="20" y="299456"/>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35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E419-5F84-70B9-C2B0-51C62227CE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217CB60-E445-CE68-17FC-108DFC5F50B0}"/>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D3DE3919-3933-400E-258C-CD0AB2D71E1B}"/>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D9248ABD-FB89-6652-F863-915E8E75A939}"/>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5DF59B70-1BAB-7FD3-78C7-BC26B3810A4B}"/>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The Data Revolution &amp; Digital Transformation</a:t>
            </a:r>
          </a:p>
        </p:txBody>
      </p:sp>
      <p:pic>
        <p:nvPicPr>
          <p:cNvPr id="18" name="Picture 17">
            <a:extLst>
              <a:ext uri="{FF2B5EF4-FFF2-40B4-BE49-F238E27FC236}">
                <a16:creationId xmlns:a16="http://schemas.microsoft.com/office/drawing/2014/main" id="{DE98F78A-8909-E517-FC38-BF2E32AA34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73B50469-6AB3-009B-A6D1-D9D87452D0D3}"/>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363770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E5D1-676F-21BC-CD0C-079E542D09F6}"/>
              </a:ext>
            </a:extLst>
          </p:cNvPr>
          <p:cNvSpPr>
            <a:spLocks noGrp="1"/>
          </p:cNvSpPr>
          <p:nvPr>
            <p:ph type="title"/>
          </p:nvPr>
        </p:nvSpPr>
        <p:spPr/>
        <p:txBody>
          <a:bodyPr>
            <a:normAutofit/>
          </a:bodyPr>
          <a:lstStyle/>
          <a:p>
            <a:r>
              <a:rPr lang="en-GB" dirty="0"/>
              <a:t>The Data Revolution &amp; Digital Transformation</a:t>
            </a:r>
            <a:r>
              <a:rPr lang="en-US" dirty="0">
                <a:solidFill>
                  <a:schemeClr val="bg1"/>
                </a:solidFill>
              </a:rPr>
              <a:t>Agenda</a:t>
            </a:r>
            <a:endParaRPr lang="en-PK" dirty="0">
              <a:solidFill>
                <a:schemeClr val="bg1"/>
              </a:solidFill>
            </a:endParaRPr>
          </a:p>
        </p:txBody>
      </p:sp>
      <p:sp>
        <p:nvSpPr>
          <p:cNvPr id="8" name="Content Placeholder 7">
            <a:extLst>
              <a:ext uri="{FF2B5EF4-FFF2-40B4-BE49-F238E27FC236}">
                <a16:creationId xmlns:a16="http://schemas.microsoft.com/office/drawing/2014/main" id="{113F4A26-739D-67FD-D273-65BE48C75D56}"/>
              </a:ext>
            </a:extLst>
          </p:cNvPr>
          <p:cNvSpPr>
            <a:spLocks noGrp="1"/>
          </p:cNvSpPr>
          <p:nvPr>
            <p:ph idx="1"/>
          </p:nvPr>
        </p:nvSpPr>
        <p:spPr/>
        <p:txBody>
          <a:bodyPr/>
          <a:lstStyle/>
          <a:p>
            <a:pPr marL="0" indent="0">
              <a:buNone/>
            </a:pPr>
            <a:r>
              <a:rPr lang="en-GB" b="1" dirty="0"/>
              <a:t>Data Explosion:</a:t>
            </a:r>
          </a:p>
          <a:p>
            <a:r>
              <a:rPr lang="en-GB" dirty="0"/>
              <a:t>Billions of data points generated every day by online activities, sensors, social media, and smart devices.</a:t>
            </a:r>
          </a:p>
          <a:p>
            <a:pPr marL="0" indent="0">
              <a:buNone/>
            </a:pPr>
            <a:r>
              <a:rPr lang="en-GB" b="1" dirty="0"/>
              <a:t>Digital Transformation:</a:t>
            </a:r>
          </a:p>
          <a:p>
            <a:pPr marL="0" indent="0">
              <a:buNone/>
            </a:pPr>
            <a:r>
              <a:rPr lang="en-GB" dirty="0"/>
              <a:t>Organizations are rapidly shifting from manual, intuition-based decisions to data-driven strategies.</a:t>
            </a:r>
          </a:p>
          <a:p>
            <a:pPr marL="0" indent="0">
              <a:buNone/>
            </a:pPr>
            <a:r>
              <a:rPr lang="en-GB" b="1" dirty="0"/>
              <a:t>Data:</a:t>
            </a:r>
          </a:p>
          <a:p>
            <a:pPr marL="0" indent="0">
              <a:buNone/>
            </a:pPr>
            <a:r>
              <a:rPr lang="en-GB" dirty="0"/>
              <a:t>The New </a:t>
            </a:r>
            <a:r>
              <a:rPr lang="en-GB" dirty="0" err="1"/>
              <a:t>Oil:Just</a:t>
            </a:r>
            <a:r>
              <a:rPr lang="en-GB" dirty="0"/>
              <a:t> as oil powered the industrial revolution, data now fuels innovation, efficiency, and growth.</a:t>
            </a:r>
            <a:endParaRPr lang="en-PK" dirty="0"/>
          </a:p>
        </p:txBody>
      </p:sp>
    </p:spTree>
    <p:extLst>
      <p:ext uri="{BB962C8B-B14F-4D97-AF65-F5344CB8AC3E}">
        <p14:creationId xmlns:p14="http://schemas.microsoft.com/office/powerpoint/2010/main" val="39456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930137-9B28-511B-3A10-9B5B3BCD6F5C}"/>
            </a:ext>
          </a:extLst>
        </p:cNvPr>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26BE8C-517F-A940-67A3-D896392CAECB}"/>
              </a:ext>
            </a:extLst>
          </p:cNvPr>
          <p:cNvPicPr>
            <a:picLocks noChangeAspect="1"/>
          </p:cNvPicPr>
          <p:nvPr/>
        </p:nvPicPr>
        <p:blipFill>
          <a:blip r:embed="rId2"/>
          <a:srcRect l="11248" r="44377"/>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AE24B-777B-C09E-9E4D-FFE5F175CB12}"/>
              </a:ext>
            </a:extLst>
          </p:cNvPr>
          <p:cNvSpPr>
            <a:spLocks noGrp="1"/>
          </p:cNvSpPr>
          <p:nvPr>
            <p:ph type="title"/>
          </p:nvPr>
        </p:nvSpPr>
        <p:spPr>
          <a:xfrm>
            <a:off x="6115317" y="405685"/>
            <a:ext cx="5464968" cy="1559301"/>
          </a:xfrm>
        </p:spPr>
        <p:txBody>
          <a:bodyPr>
            <a:normAutofit/>
          </a:bodyPr>
          <a:lstStyle/>
          <a:p>
            <a:r>
              <a:rPr lang="en-GB" sz="4000"/>
              <a:t>Driving Innovation through Data Science</a:t>
            </a:r>
            <a:endParaRPr lang="en-PK" sz="4000"/>
          </a:p>
        </p:txBody>
      </p:sp>
      <p:sp>
        <p:nvSpPr>
          <p:cNvPr id="8" name="Content Placeholder 7">
            <a:extLst>
              <a:ext uri="{FF2B5EF4-FFF2-40B4-BE49-F238E27FC236}">
                <a16:creationId xmlns:a16="http://schemas.microsoft.com/office/drawing/2014/main" id="{FDECFF38-73F5-6417-815A-199A0F0F7837}"/>
              </a:ext>
            </a:extLst>
          </p:cNvPr>
          <p:cNvSpPr>
            <a:spLocks noGrp="1"/>
          </p:cNvSpPr>
          <p:nvPr>
            <p:ph idx="1"/>
          </p:nvPr>
        </p:nvSpPr>
        <p:spPr>
          <a:xfrm>
            <a:off x="6115317" y="2743200"/>
            <a:ext cx="5247340" cy="3496878"/>
          </a:xfrm>
        </p:spPr>
        <p:txBody>
          <a:bodyPr anchor="ctr">
            <a:normAutofit/>
          </a:bodyPr>
          <a:lstStyle/>
          <a:p>
            <a:pPr marL="0" indent="0">
              <a:buNone/>
            </a:pPr>
            <a:r>
              <a:rPr lang="en-GB" sz="1400" b="1"/>
              <a:t>Foundation for AI &amp; Machine Learning:</a:t>
            </a:r>
          </a:p>
          <a:p>
            <a:pPr marL="0" indent="0">
              <a:buNone/>
            </a:pPr>
            <a:r>
              <a:rPr lang="en-GB" sz="1400"/>
              <a:t>Data science drives the development of intelligent systems through training models on large datasets.</a:t>
            </a:r>
          </a:p>
          <a:p>
            <a:pPr marL="0" indent="0">
              <a:buNone/>
            </a:pPr>
            <a:r>
              <a:rPr lang="en-GB" sz="1400" b="1"/>
              <a:t>Real-Time Decision-Making:</a:t>
            </a:r>
          </a:p>
          <a:p>
            <a:pPr marL="0" indent="0">
              <a:buNone/>
            </a:pPr>
            <a:r>
              <a:rPr lang="en-GB" sz="1400"/>
              <a:t>Analytics and streaming data enable organizations to respond immediately to changes.</a:t>
            </a:r>
          </a:p>
          <a:p>
            <a:pPr marL="0" indent="0">
              <a:buNone/>
            </a:pPr>
            <a:r>
              <a:rPr lang="en-GB" sz="1400" b="1"/>
              <a:t>Emerging Technologies:</a:t>
            </a:r>
          </a:p>
          <a:p>
            <a:pPr marL="0" indent="0">
              <a:buNone/>
            </a:pPr>
            <a:r>
              <a:rPr lang="en-GB" sz="1400"/>
              <a:t>Integration with IoT, blockchain, and augmented/virtual reality creates new business models and opportunities.</a:t>
            </a:r>
          </a:p>
          <a:p>
            <a:pPr marL="0" indent="0">
              <a:buNone/>
            </a:pPr>
            <a:r>
              <a:rPr lang="en-GB" sz="1400" b="1"/>
              <a:t>Inspiring Creativity:</a:t>
            </a:r>
          </a:p>
          <a:p>
            <a:pPr marL="0" indent="0">
              <a:buNone/>
            </a:pPr>
            <a:r>
              <a:rPr lang="en-GB" sz="1400"/>
              <a:t>Being data-driven opens avenues in research, product development, and creative problem solving.</a:t>
            </a:r>
            <a:endParaRPr lang="en-PK" sz="1400"/>
          </a:p>
        </p:txBody>
      </p:sp>
    </p:spTree>
    <p:extLst>
      <p:ext uri="{BB962C8B-B14F-4D97-AF65-F5344CB8AC3E}">
        <p14:creationId xmlns:p14="http://schemas.microsoft.com/office/powerpoint/2010/main" val="133547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F35C-D8A6-4174-B5DB-3CCCA46DF7C5}"/>
              </a:ext>
            </a:extLst>
          </p:cNvPr>
          <p:cNvSpPr>
            <a:spLocks noGrp="1"/>
          </p:cNvSpPr>
          <p:nvPr>
            <p:ph type="title"/>
          </p:nvPr>
        </p:nvSpPr>
        <p:spPr>
          <a:xfrm>
            <a:off x="3114951" y="2525890"/>
            <a:ext cx="9630389" cy="1793104"/>
          </a:xfrm>
        </p:spPr>
        <p:txBody>
          <a:bodyPr/>
          <a:lstStyle/>
          <a:p>
            <a:r>
              <a:rPr lang="en-US" dirty="0">
                <a:solidFill>
                  <a:schemeClr val="bg1"/>
                </a:solidFill>
              </a:rPr>
              <a:t>Usama Wahab Khan</a:t>
            </a:r>
          </a:p>
        </p:txBody>
      </p:sp>
      <p:sp>
        <p:nvSpPr>
          <p:cNvPr id="3" name="Text Placeholder 2">
            <a:extLst>
              <a:ext uri="{FF2B5EF4-FFF2-40B4-BE49-F238E27FC236}">
                <a16:creationId xmlns:a16="http://schemas.microsoft.com/office/drawing/2014/main" id="{BC576160-9EC4-4895-BA35-2F794C095549}"/>
              </a:ext>
            </a:extLst>
          </p:cNvPr>
          <p:cNvSpPr>
            <a:spLocks noGrp="1"/>
          </p:cNvSpPr>
          <p:nvPr>
            <p:ph type="body" sz="quarter" idx="15"/>
          </p:nvPr>
        </p:nvSpPr>
        <p:spPr>
          <a:xfrm>
            <a:off x="3446923" y="4142420"/>
            <a:ext cx="9602819" cy="999504"/>
          </a:xfrm>
        </p:spPr>
        <p:txBody>
          <a:bodyPr/>
          <a:lstStyle/>
          <a:p>
            <a:r>
              <a:rPr lang="en-US" dirty="0">
                <a:solidFill>
                  <a:schemeClr val="bg1"/>
                </a:solidFill>
              </a:rPr>
              <a:t>   Father, data Scientist, Developer/Nerd, Traveler </a:t>
            </a:r>
          </a:p>
          <a:p>
            <a:endParaRPr lang="en-US" dirty="0">
              <a:solidFill>
                <a:schemeClr val="bg1"/>
              </a:solidFill>
            </a:endParaRPr>
          </a:p>
          <a:p>
            <a:endParaRPr lang="en-US" dirty="0">
              <a:solidFill>
                <a:schemeClr val="bg1"/>
              </a:solidFill>
            </a:endParaRPr>
          </a:p>
        </p:txBody>
      </p:sp>
      <p:pic>
        <p:nvPicPr>
          <p:cNvPr id="5" name="Picture 4" descr="C:\Users\usama\Desktop\Syed-Khairuddin-awarded-Microsoft-Community-Contributor-Award.jpg">
            <a:extLst>
              <a:ext uri="{FF2B5EF4-FFF2-40B4-BE49-F238E27FC236}">
                <a16:creationId xmlns:a16="http://schemas.microsoft.com/office/drawing/2014/main" id="{E2CDDEC7-5473-4993-BBA1-CEBBA0D05C8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794" y="202415"/>
            <a:ext cx="995613" cy="97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vp reconnect">
            <a:extLst>
              <a:ext uri="{FF2B5EF4-FFF2-40B4-BE49-F238E27FC236}">
                <a16:creationId xmlns:a16="http://schemas.microsoft.com/office/drawing/2014/main" id="{C47391ED-10F7-4417-8AE2-FA276C90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245842"/>
            <a:ext cx="3312466" cy="1102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6B3782-5809-482A-AC91-36EC68453814}"/>
              </a:ext>
            </a:extLst>
          </p:cNvPr>
          <p:cNvPicPr>
            <a:picLocks noChangeAspect="1"/>
          </p:cNvPicPr>
          <p:nvPr/>
        </p:nvPicPr>
        <p:blipFill>
          <a:blip r:embed="rId4"/>
          <a:stretch>
            <a:fillRect/>
          </a:stretch>
        </p:blipFill>
        <p:spPr>
          <a:xfrm>
            <a:off x="10087661" y="108073"/>
            <a:ext cx="1151868" cy="1422060"/>
          </a:xfrm>
          <a:prstGeom prst="rect">
            <a:avLst/>
          </a:prstGeom>
        </p:spPr>
      </p:pic>
      <p:pic>
        <p:nvPicPr>
          <p:cNvPr id="13" name="Picture 12">
            <a:extLst>
              <a:ext uri="{FF2B5EF4-FFF2-40B4-BE49-F238E27FC236}">
                <a16:creationId xmlns:a16="http://schemas.microsoft.com/office/drawing/2014/main" id="{0B284751-D10A-4E99-898B-950D18FF7EEE}"/>
              </a:ext>
            </a:extLst>
          </p:cNvPr>
          <p:cNvPicPr>
            <a:picLocks noChangeAspect="1"/>
          </p:cNvPicPr>
          <p:nvPr/>
        </p:nvPicPr>
        <p:blipFill>
          <a:blip r:embed="rId5"/>
          <a:stretch>
            <a:fillRect/>
          </a:stretch>
        </p:blipFill>
        <p:spPr>
          <a:xfrm>
            <a:off x="247813" y="2708070"/>
            <a:ext cx="2398362" cy="3197815"/>
          </a:xfrm>
          <a:prstGeom prst="rect">
            <a:avLst/>
          </a:prstGeom>
        </p:spPr>
      </p:pic>
      <p:pic>
        <p:nvPicPr>
          <p:cNvPr id="17" name="Picture 16">
            <a:extLst>
              <a:ext uri="{FF2B5EF4-FFF2-40B4-BE49-F238E27FC236}">
                <a16:creationId xmlns:a16="http://schemas.microsoft.com/office/drawing/2014/main" id="{437B9576-56BC-474D-A9D6-44550F43F694}"/>
              </a:ext>
            </a:extLst>
          </p:cNvPr>
          <p:cNvPicPr>
            <a:picLocks noChangeAspect="1"/>
          </p:cNvPicPr>
          <p:nvPr/>
        </p:nvPicPr>
        <p:blipFill>
          <a:blip r:embed="rId6"/>
          <a:stretch>
            <a:fillRect/>
          </a:stretch>
        </p:blipFill>
        <p:spPr>
          <a:xfrm>
            <a:off x="8939813" y="1826971"/>
            <a:ext cx="2295696" cy="1721772"/>
          </a:xfrm>
          <a:prstGeom prst="rect">
            <a:avLst/>
          </a:prstGeom>
        </p:spPr>
      </p:pic>
      <p:pic>
        <p:nvPicPr>
          <p:cNvPr id="19" name="Picture 18">
            <a:extLst>
              <a:ext uri="{FF2B5EF4-FFF2-40B4-BE49-F238E27FC236}">
                <a16:creationId xmlns:a16="http://schemas.microsoft.com/office/drawing/2014/main" id="{760AFD39-3AC5-4643-8539-B63B6AD9657E}"/>
              </a:ext>
            </a:extLst>
          </p:cNvPr>
          <p:cNvPicPr>
            <a:picLocks noChangeAspect="1"/>
          </p:cNvPicPr>
          <p:nvPr/>
        </p:nvPicPr>
        <p:blipFill>
          <a:blip r:embed="rId7"/>
          <a:stretch>
            <a:fillRect/>
          </a:stretch>
        </p:blipFill>
        <p:spPr>
          <a:xfrm>
            <a:off x="335697" y="6047531"/>
            <a:ext cx="1960774" cy="678811"/>
          </a:xfrm>
          <a:prstGeom prst="rect">
            <a:avLst/>
          </a:prstGeom>
        </p:spPr>
      </p:pic>
      <p:pic>
        <p:nvPicPr>
          <p:cNvPr id="1026" name="Picture 2" descr="Image result for mvp logo microsoft">
            <a:extLst>
              <a:ext uri="{FF2B5EF4-FFF2-40B4-BE49-F238E27FC236}">
                <a16:creationId xmlns:a16="http://schemas.microsoft.com/office/drawing/2014/main" id="{7F3FAAAA-5E99-415B-AB41-B16A1AB11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243" y="60961"/>
            <a:ext cx="847281" cy="14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p 200 certification">
            <a:extLst>
              <a:ext uri="{FF2B5EF4-FFF2-40B4-BE49-F238E27FC236}">
                <a16:creationId xmlns:a16="http://schemas.microsoft.com/office/drawing/2014/main" id="{5FDA9298-1907-4B4D-87EA-5A4900B48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538" y="202414"/>
            <a:ext cx="1287382" cy="128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CB6AE3-DAB7-4787-8BEA-592BC6E5B007}"/>
              </a:ext>
            </a:extLst>
          </p:cNvPr>
          <p:cNvSpPr/>
          <p:nvPr/>
        </p:nvSpPr>
        <p:spPr>
          <a:xfrm>
            <a:off x="4128783" y="4804260"/>
            <a:ext cx="6095136" cy="657265"/>
          </a:xfrm>
          <a:prstGeom prst="rect">
            <a:avLst/>
          </a:prstGeom>
        </p:spPr>
        <p:txBody>
          <a:bodyPr>
            <a:spAutoFit/>
          </a:bodyPr>
          <a:lstStyle/>
          <a:p>
            <a:pPr defTabSz="914367"/>
            <a:r>
              <a:rPr lang="en-US" dirty="0">
                <a:solidFill>
                  <a:schemeClr val="bg1"/>
                </a:solidFill>
                <a:latin typeface="Segoe UI"/>
              </a:rPr>
              <a:t>Twitter : @usamawahabkhan</a:t>
            </a:r>
          </a:p>
          <a:p>
            <a:pPr defTabSz="914367"/>
            <a:r>
              <a:rPr lang="en-US" dirty="0">
                <a:solidFill>
                  <a:schemeClr val="bg1"/>
                </a:solidFill>
                <a:latin typeface="Segoe UI"/>
              </a:rPr>
              <a:t>LinkedIn : Usamawahabkhan</a:t>
            </a:r>
          </a:p>
        </p:txBody>
      </p:sp>
      <p:pic>
        <p:nvPicPr>
          <p:cNvPr id="4" name="Picture 2" descr="Illustration of community hero character">
            <a:extLst>
              <a:ext uri="{FF2B5EF4-FFF2-40B4-BE49-F238E27FC236}">
                <a16:creationId xmlns:a16="http://schemas.microsoft.com/office/drawing/2014/main" id="{6EAEF980-4E88-46BC-9E6C-57B2731208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5989" y="2525890"/>
            <a:ext cx="966447" cy="7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zure az 400 exam">
            <a:extLst>
              <a:ext uri="{FF2B5EF4-FFF2-40B4-BE49-F238E27FC236}">
                <a16:creationId xmlns:a16="http://schemas.microsoft.com/office/drawing/2014/main" id="{F70CF64C-124B-41BF-9C3F-8296C2D17C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4951" y="217863"/>
            <a:ext cx="1205642" cy="1205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mission of MIT is to advance knowledge and educate students in science,  techn… | Massachusetts institute of technology, Free online courses, Online  math courses">
            <a:extLst>
              <a:ext uri="{FF2B5EF4-FFF2-40B4-BE49-F238E27FC236}">
                <a16:creationId xmlns:a16="http://schemas.microsoft.com/office/drawing/2014/main" id="{7225C36C-75F3-4E69-8305-F15395D97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931971" y="5541472"/>
            <a:ext cx="714204" cy="36441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7DDF8BAE-0114-4916-90DF-EA59E972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8" name="Picture 2" descr="MCT Virtual Summit Pakistan 2020 – Excel Basement (Private) Limited">
            <a:extLst>
              <a:ext uri="{FF2B5EF4-FFF2-40B4-BE49-F238E27FC236}">
                <a16:creationId xmlns:a16="http://schemas.microsoft.com/office/drawing/2014/main" id="{3A6F51E4-0F7D-4A89-88D8-324671991A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20239" y="4804260"/>
            <a:ext cx="498633" cy="59156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EFD9D822-3E18-4512-AF02-1DD940AFDA0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child holding a stuffed animal&#10;&#10;Description automatically generated">
            <a:extLst>
              <a:ext uri="{FF2B5EF4-FFF2-40B4-BE49-F238E27FC236}">
                <a16:creationId xmlns:a16="http://schemas.microsoft.com/office/drawing/2014/main" id="{EAD9B3DE-E1F3-EF8E-22FB-4D0E63B3468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19863" y="3733800"/>
            <a:ext cx="1615646" cy="2915823"/>
          </a:xfrm>
          <a:prstGeom prst="rect">
            <a:avLst/>
          </a:prstGeom>
        </p:spPr>
      </p:pic>
      <p:pic>
        <p:nvPicPr>
          <p:cNvPr id="15" name="Picture 4" descr="Image">
            <a:extLst>
              <a:ext uri="{FF2B5EF4-FFF2-40B4-BE49-F238E27FC236}">
                <a16:creationId xmlns:a16="http://schemas.microsoft.com/office/drawing/2014/main" id="{ECEDDF23-9B67-2F0F-CA3C-04AE5CFB51E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6052" y="5523075"/>
            <a:ext cx="1736690" cy="125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BB6A19FD-6BF8-B43A-66FE-5219EAFC7A8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109472" y="5824501"/>
            <a:ext cx="831323" cy="103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300: Microsoft Power BI Data Analyst Certification">
            <a:extLst>
              <a:ext uri="{FF2B5EF4-FFF2-40B4-BE49-F238E27FC236}">
                <a16:creationId xmlns:a16="http://schemas.microsoft.com/office/drawing/2014/main" id="{7B320A59-DE05-F7E6-D722-5B79F204866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56135" y="5766167"/>
            <a:ext cx="1091833" cy="10918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cott Ferguson on LinkedIn: #synapseinfluencers">
            <a:extLst>
              <a:ext uri="{FF2B5EF4-FFF2-40B4-BE49-F238E27FC236}">
                <a16:creationId xmlns:a16="http://schemas.microsoft.com/office/drawing/2014/main" id="{45DBC5C8-7309-3702-6ED2-F15DC1BBAE6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63308" y="5627190"/>
            <a:ext cx="1411830" cy="1287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 text provided for this image">
            <a:extLst>
              <a:ext uri="{FF2B5EF4-FFF2-40B4-BE49-F238E27FC236}">
                <a16:creationId xmlns:a16="http://schemas.microsoft.com/office/drawing/2014/main" id="{5B299213-084E-6130-889F-420E3C81E4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13" y="201044"/>
            <a:ext cx="1406923" cy="141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21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bject 5">
            <a:extLst>
              <a:ext uri="{FF2B5EF4-FFF2-40B4-BE49-F238E27FC236}">
                <a16:creationId xmlns:a16="http://schemas.microsoft.com/office/drawing/2014/main" id="{835A4A01-F04B-48AB-DF83-375BDC95544B}"/>
              </a:ext>
            </a:extLst>
          </p:cNvPr>
          <p:cNvSpPr txBox="1">
            <a:spLocks noGrp="1"/>
          </p:cNvSpPr>
          <p:nvPr>
            <p:ph type="title"/>
          </p:nvPr>
        </p:nvSpPr>
        <p:spPr>
          <a:xfrm>
            <a:off x="660042" y="891652"/>
            <a:ext cx="4412021" cy="3030724"/>
          </a:xfrm>
          <a:prstGeom prst="rect">
            <a:avLst/>
          </a:prstGeom>
        </p:spPr>
        <p:txBody>
          <a:bodyPr vert="horz" lIns="91440" tIns="45720" rIns="91440" bIns="45720" rtlCol="0" anchor="b">
            <a:normAutofit/>
          </a:bodyPr>
          <a:lstStyle/>
          <a:p>
            <a:pPr marL="12700" algn="r"/>
            <a:r>
              <a:rPr lang="en-US" sz="4000" kern="1200" spc="-35">
                <a:solidFill>
                  <a:srgbClr val="FFFFFF"/>
                </a:solidFill>
                <a:latin typeface="+mj-lt"/>
                <a:ea typeface="+mj-ea"/>
                <a:cs typeface="+mj-cs"/>
              </a:rPr>
              <a:t>Importance of data analytics</a:t>
            </a:r>
          </a:p>
        </p:txBody>
      </p:sp>
      <p:pic>
        <p:nvPicPr>
          <p:cNvPr id="8" name="Picture 7">
            <a:extLst>
              <a:ext uri="{FF2B5EF4-FFF2-40B4-BE49-F238E27FC236}">
                <a16:creationId xmlns:a16="http://schemas.microsoft.com/office/drawing/2014/main" id="{652DD1E4-6DAE-FACD-E36B-4765BFBBB358}"/>
              </a:ext>
            </a:extLst>
          </p:cNvPr>
          <p:cNvPicPr>
            <a:picLocks noChangeAspect="1"/>
          </p:cNvPicPr>
          <p:nvPr/>
        </p:nvPicPr>
        <p:blipFill>
          <a:blip r:embed="rId3"/>
          <a:stretch>
            <a:fillRect/>
          </a:stretch>
        </p:blipFill>
        <p:spPr>
          <a:xfrm>
            <a:off x="6120185" y="457199"/>
            <a:ext cx="5559950" cy="5899152"/>
          </a:xfrm>
          <a:prstGeom prst="rect">
            <a:avLst/>
          </a:prstGeom>
        </p:spPr>
      </p:pic>
    </p:spTree>
    <p:extLst>
      <p:ext uri="{BB962C8B-B14F-4D97-AF65-F5344CB8AC3E}">
        <p14:creationId xmlns:p14="http://schemas.microsoft.com/office/powerpoint/2010/main" val="3150254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91A284-EB75-2FA8-FC78-B17F533C5A59}"/>
              </a:ext>
            </a:extLst>
          </p:cNvPr>
          <p:cNvPicPr>
            <a:picLocks noGrp="1" noChangeAspect="1"/>
          </p:cNvPicPr>
          <p:nvPr>
            <p:ph idx="1"/>
          </p:nvPr>
        </p:nvPicPr>
        <p:blipFill>
          <a:blip r:embed="rId2"/>
          <a:stretch>
            <a:fillRect/>
          </a:stretch>
        </p:blipFill>
        <p:spPr>
          <a:xfrm>
            <a:off x="1760540" y="643466"/>
            <a:ext cx="8670920" cy="5571067"/>
          </a:xfrm>
          <a:prstGeom prst="rect">
            <a:avLst/>
          </a:prstGeom>
        </p:spPr>
      </p:pic>
    </p:spTree>
    <p:extLst>
      <p:ext uri="{BB962C8B-B14F-4D97-AF65-F5344CB8AC3E}">
        <p14:creationId xmlns:p14="http://schemas.microsoft.com/office/powerpoint/2010/main" val="319875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AF7C9-93A1-EF45-507A-293786DB099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43BA6B-56DF-D212-3929-302C41C85AE6}"/>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3F78C73F-9B8D-16DA-3E6C-7A9EC8345D2C}"/>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21E2039E-1E0E-2324-B32D-00D2ACE81C6E}"/>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CD064B56-4F2D-A529-A2D0-1EC80D8FA773}"/>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Data Science Applications in Industries</a:t>
            </a:r>
          </a:p>
        </p:txBody>
      </p:sp>
      <p:pic>
        <p:nvPicPr>
          <p:cNvPr id="18" name="Picture 17">
            <a:extLst>
              <a:ext uri="{FF2B5EF4-FFF2-40B4-BE49-F238E27FC236}">
                <a16:creationId xmlns:a16="http://schemas.microsoft.com/office/drawing/2014/main" id="{310E3C29-A12D-C5E4-6D6F-8892FB129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7DD22572-527E-B9F5-9336-5DE02CDF4C19}"/>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261474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58DC31-AF6A-C5CC-F085-8BA3C804BE9F}"/>
              </a:ext>
            </a:extLst>
          </p:cNvPr>
          <p:cNvPicPr>
            <a:picLocks noChangeAspect="1"/>
          </p:cNvPicPr>
          <p:nvPr/>
        </p:nvPicPr>
        <p:blipFill>
          <a:blip r:embed="rId2"/>
          <a:srcRect l="1715" r="566" b="-1"/>
          <a:stretch/>
        </p:blipFill>
        <p:spPr>
          <a:xfrm>
            <a:off x="457200" y="457200"/>
            <a:ext cx="11277600" cy="5943600"/>
          </a:xfrm>
          <a:prstGeom prst="rect">
            <a:avLst/>
          </a:prstGeom>
        </p:spPr>
      </p:pic>
    </p:spTree>
    <p:extLst>
      <p:ext uri="{BB962C8B-B14F-4D97-AF65-F5344CB8AC3E}">
        <p14:creationId xmlns:p14="http://schemas.microsoft.com/office/powerpoint/2010/main" val="1482243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DA05F-6661-D1C5-E3EB-8942CEB8913C}"/>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F0C0027B-8BB8-75D1-329D-642F9FA4BCF8}"/>
              </a:ext>
            </a:extLst>
          </p:cNvPr>
          <p:cNvSpPr>
            <a:spLocks noGrp="1"/>
          </p:cNvSpPr>
          <p:nvPr>
            <p:ph idx="1"/>
          </p:nvPr>
        </p:nvSpPr>
        <p:spPr>
          <a:xfrm>
            <a:off x="4810259" y="649480"/>
            <a:ext cx="6555347" cy="5546047"/>
          </a:xfrm>
        </p:spPr>
        <p:txBody>
          <a:bodyPr anchor="ctr">
            <a:normAutofit/>
          </a:bodyPr>
          <a:lstStyle/>
          <a:p>
            <a:pPr marL="0" indent="0">
              <a:buNone/>
            </a:pPr>
            <a:r>
              <a:rPr lang="en-GB" sz="2000" b="1"/>
              <a:t>Healthcare</a:t>
            </a:r>
          </a:p>
          <a:p>
            <a:pPr marL="0" indent="0">
              <a:buNone/>
            </a:pPr>
            <a:r>
              <a:rPr lang="en-GB" sz="2000"/>
              <a:t>Data science is playing a crucial role in transforming healthcare, leading to improved patient outcomes, reduced costs, and more efficient healthcare systems.</a:t>
            </a:r>
          </a:p>
          <a:p>
            <a:pPr marL="514350" indent="-514350">
              <a:buFont typeface="+mj-lt"/>
              <a:buAutoNum type="arabicPeriod"/>
            </a:pPr>
            <a:r>
              <a:rPr lang="en-GB" sz="2000" b="1"/>
              <a:t>Predictive Diagnostics</a:t>
            </a:r>
          </a:p>
          <a:p>
            <a:r>
              <a:rPr lang="en-GB" sz="2000"/>
              <a:t>Identifying high-risk patients: By analysing patient data, including electronic health records, genetic information, and lifestyle factors, data science can help predict the likelihood of developing specific diseases.</a:t>
            </a:r>
          </a:p>
          <a:p>
            <a:r>
              <a:rPr lang="en-GB" sz="2000"/>
              <a:t>Enabling early intervention: Predictive models can identify patients who are at risk of developing a disease, allowing for timely interventions and preventive care.</a:t>
            </a:r>
          </a:p>
          <a:p>
            <a:r>
              <a:rPr lang="en-GB" sz="2000"/>
              <a:t>Improving diagnostic accuracy: Machine learning algorithms can analyse medical images, such as X-rays, MRIs, and CT scans, to detect abnormalities and assist clinicians in making more accurate diagnoses. Personalized Medicine</a:t>
            </a:r>
            <a:endParaRPr lang="en-PK" sz="2000"/>
          </a:p>
        </p:txBody>
      </p:sp>
    </p:spTree>
    <p:extLst>
      <p:ext uri="{BB962C8B-B14F-4D97-AF65-F5344CB8AC3E}">
        <p14:creationId xmlns:p14="http://schemas.microsoft.com/office/powerpoint/2010/main" val="111380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2ABEF7-CAAB-D966-7544-92C74C4A89C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AC3B8-45D9-4BB9-6651-82FE45467636}"/>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BBC94303-5B57-CAAE-57C9-D7D10492BFBB}"/>
              </a:ext>
            </a:extLst>
          </p:cNvPr>
          <p:cNvSpPr>
            <a:spLocks noGrp="1"/>
          </p:cNvSpPr>
          <p:nvPr>
            <p:ph idx="1"/>
          </p:nvPr>
        </p:nvSpPr>
        <p:spPr>
          <a:xfrm>
            <a:off x="4810259" y="649480"/>
            <a:ext cx="6555347" cy="5546047"/>
          </a:xfrm>
        </p:spPr>
        <p:txBody>
          <a:bodyPr anchor="ctr">
            <a:normAutofit/>
          </a:bodyPr>
          <a:lstStyle/>
          <a:p>
            <a:pPr marL="0" indent="0">
              <a:buNone/>
            </a:pPr>
            <a:r>
              <a:rPr lang="en-GB" sz="2000" b="1"/>
              <a:t>Healthcare</a:t>
            </a:r>
          </a:p>
          <a:p>
            <a:pPr marL="0" indent="0">
              <a:buNone/>
            </a:pPr>
            <a:r>
              <a:rPr lang="en-GB" sz="2000" b="1"/>
              <a:t>2. Personalized Medicine</a:t>
            </a:r>
          </a:p>
          <a:p>
            <a:pPr>
              <a:buFont typeface="Arial" panose="020B0604020202020204" pitchFamily="34" charset="0"/>
              <a:buChar char="•"/>
            </a:pPr>
            <a:r>
              <a:rPr lang="en-GB" sz="2000" b="1"/>
              <a:t>Tailoring treatment plans</a:t>
            </a:r>
            <a:r>
              <a:rPr lang="en-GB" sz="2000"/>
              <a:t>: Data science enables the development of personalized treatment plans based on individual patient characteristics, such as genetic makeup, medical history, and treatment response.</a:t>
            </a:r>
          </a:p>
          <a:p>
            <a:pPr>
              <a:buFont typeface="Arial" panose="020B0604020202020204" pitchFamily="34" charset="0"/>
              <a:buChar char="•"/>
            </a:pPr>
            <a:r>
              <a:rPr lang="en-GB" sz="2000" b="1"/>
              <a:t>Optimizing drug dosages</a:t>
            </a:r>
            <a:r>
              <a:rPr lang="en-GB" sz="2000"/>
              <a:t>: By analysing patient data, clinicians can determine the optimal drug dosage for each individual, maximizing treatment effectiveness and minimizing side effects.</a:t>
            </a:r>
          </a:p>
          <a:p>
            <a:pPr>
              <a:buFont typeface="Arial" panose="020B0604020202020204" pitchFamily="34" charset="0"/>
              <a:buChar char="•"/>
            </a:pPr>
            <a:r>
              <a:rPr lang="en-GB" sz="2000" b="1"/>
              <a:t>Predicting treatment response</a:t>
            </a:r>
            <a:r>
              <a:rPr lang="en-GB" sz="2000"/>
              <a:t>: Machine learning models can predict how patients will respond to different treatments, helping clinicians select the most appropriate therapy.</a:t>
            </a:r>
          </a:p>
        </p:txBody>
      </p:sp>
    </p:spTree>
    <p:extLst>
      <p:ext uri="{BB962C8B-B14F-4D97-AF65-F5344CB8AC3E}">
        <p14:creationId xmlns:p14="http://schemas.microsoft.com/office/powerpoint/2010/main" val="466516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CC1309-1344-D984-9D8D-5DA0A0A5F42C}"/>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psules and pills inside a glass bowl">
            <a:extLst>
              <a:ext uri="{FF2B5EF4-FFF2-40B4-BE49-F238E27FC236}">
                <a16:creationId xmlns:a16="http://schemas.microsoft.com/office/drawing/2014/main" id="{9865791E-FE4D-40D8-BBA1-8548F35FC62E}"/>
              </a:ext>
            </a:extLst>
          </p:cNvPr>
          <p:cNvPicPr>
            <a:picLocks noChangeAspect="1"/>
          </p:cNvPicPr>
          <p:nvPr/>
        </p:nvPicPr>
        <p:blipFill>
          <a:blip r:embed="rId2"/>
          <a:srcRect r="4083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DAA722-5740-09BD-2372-1F0352B3D921}"/>
              </a:ext>
            </a:extLst>
          </p:cNvPr>
          <p:cNvSpPr>
            <a:spLocks noGrp="1"/>
          </p:cNvSpPr>
          <p:nvPr>
            <p:ph type="title"/>
          </p:nvPr>
        </p:nvSpPr>
        <p:spPr>
          <a:xfrm>
            <a:off x="6115317" y="405685"/>
            <a:ext cx="5464968" cy="1559301"/>
          </a:xfrm>
        </p:spPr>
        <p:txBody>
          <a:bodyPr>
            <a:normAutofit/>
          </a:bodyPr>
          <a:lstStyle/>
          <a:p>
            <a:r>
              <a:rPr lang="en-GB" sz="4000" spc="-35"/>
              <a:t>Data Science Applications in Industries</a:t>
            </a:r>
            <a:endParaRPr lang="en-PK" sz="4000"/>
          </a:p>
        </p:txBody>
      </p:sp>
      <p:sp>
        <p:nvSpPr>
          <p:cNvPr id="3" name="Content Placeholder 2">
            <a:extLst>
              <a:ext uri="{FF2B5EF4-FFF2-40B4-BE49-F238E27FC236}">
                <a16:creationId xmlns:a16="http://schemas.microsoft.com/office/drawing/2014/main" id="{DBAB6030-ACA2-C1D5-018B-14257F4AB9AC}"/>
              </a:ext>
            </a:extLst>
          </p:cNvPr>
          <p:cNvSpPr>
            <a:spLocks noGrp="1"/>
          </p:cNvSpPr>
          <p:nvPr>
            <p:ph idx="1"/>
          </p:nvPr>
        </p:nvSpPr>
        <p:spPr>
          <a:xfrm>
            <a:off x="6115317" y="2743200"/>
            <a:ext cx="5247340" cy="3496878"/>
          </a:xfrm>
        </p:spPr>
        <p:txBody>
          <a:bodyPr anchor="ctr">
            <a:normAutofit/>
          </a:bodyPr>
          <a:lstStyle/>
          <a:p>
            <a:pPr marL="0" indent="0">
              <a:buNone/>
            </a:pPr>
            <a:r>
              <a:rPr lang="en-GB" sz="1600" b="1"/>
              <a:t>Healthcare</a:t>
            </a:r>
          </a:p>
          <a:p>
            <a:pPr>
              <a:buNone/>
            </a:pPr>
            <a:r>
              <a:rPr lang="en-GB" sz="1600" b="1"/>
              <a:t>3. Drug Discovery and Development</a:t>
            </a:r>
          </a:p>
          <a:p>
            <a:pPr>
              <a:buFont typeface="Arial" panose="020B0604020202020204" pitchFamily="34" charset="0"/>
              <a:buChar char="•"/>
            </a:pPr>
            <a:r>
              <a:rPr lang="en-GB" sz="1600" b="1"/>
              <a:t>Accelerating drug discovery</a:t>
            </a:r>
            <a:r>
              <a:rPr lang="en-GB" sz="1600"/>
              <a:t>: Data science can help identify potential drug targets, predict drug efficacy and safety, and optimize clinical trial design, accelerating the drug discovery process.</a:t>
            </a:r>
          </a:p>
          <a:p>
            <a:pPr>
              <a:buFont typeface="Arial" panose="020B0604020202020204" pitchFamily="34" charset="0"/>
              <a:buChar char="•"/>
            </a:pPr>
            <a:r>
              <a:rPr lang="en-GB" sz="1600" b="1"/>
              <a:t>Repurposing existing drugs</a:t>
            </a:r>
            <a:r>
              <a:rPr lang="en-GB" sz="1600"/>
              <a:t>: By analyzing large datasets, researchers can identify new uses for existing drugs, reducing the time and cost of drug development.</a:t>
            </a:r>
          </a:p>
          <a:p>
            <a:pPr>
              <a:buFont typeface="Arial" panose="020B0604020202020204" pitchFamily="34" charset="0"/>
              <a:buChar char="•"/>
            </a:pPr>
            <a:r>
              <a:rPr lang="en-GB" sz="1600" b="1"/>
              <a:t>Personalizing drug development</a:t>
            </a:r>
            <a:r>
              <a:rPr lang="en-GB" sz="1600"/>
              <a:t>: Data science can help identify patient subgroups that are most likely to respond to a particular drug, enabling the development of more targeted and effective therapies.</a:t>
            </a:r>
          </a:p>
          <a:p>
            <a:pPr>
              <a:buFont typeface="Arial" panose="020B0604020202020204" pitchFamily="34" charset="0"/>
              <a:buChar char="•"/>
            </a:pPr>
            <a:endParaRPr lang="en-GB" sz="1600"/>
          </a:p>
        </p:txBody>
      </p:sp>
    </p:spTree>
    <p:extLst>
      <p:ext uri="{BB962C8B-B14F-4D97-AF65-F5344CB8AC3E}">
        <p14:creationId xmlns:p14="http://schemas.microsoft.com/office/powerpoint/2010/main" val="937713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82FA10-6ABF-A5D6-283C-6D851D3B8887}"/>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3E9D8-9C2A-1D7B-A055-8F7C97A02D31}"/>
              </a:ext>
            </a:extLst>
          </p:cNvPr>
          <p:cNvSpPr>
            <a:spLocks noGrp="1"/>
          </p:cNvSpPr>
          <p:nvPr>
            <p:ph type="title"/>
          </p:nvPr>
        </p:nvSpPr>
        <p:spPr>
          <a:xfrm>
            <a:off x="761800" y="762001"/>
            <a:ext cx="5334197" cy="1708242"/>
          </a:xfrm>
        </p:spPr>
        <p:txBody>
          <a:bodyPr anchor="ctr">
            <a:normAutofit/>
          </a:bodyPr>
          <a:lstStyle/>
          <a:p>
            <a:r>
              <a:rPr lang="en-GB" sz="4000" spc="-35"/>
              <a:t>Data Science Applications in Industries</a:t>
            </a:r>
            <a:endParaRPr lang="en-PK" sz="4000"/>
          </a:p>
        </p:txBody>
      </p:sp>
      <p:sp>
        <p:nvSpPr>
          <p:cNvPr id="3" name="Content Placeholder 2">
            <a:extLst>
              <a:ext uri="{FF2B5EF4-FFF2-40B4-BE49-F238E27FC236}">
                <a16:creationId xmlns:a16="http://schemas.microsoft.com/office/drawing/2014/main" id="{A4614AA8-0B6A-3633-961E-67040BECBE40}"/>
              </a:ext>
            </a:extLst>
          </p:cNvPr>
          <p:cNvSpPr>
            <a:spLocks noGrp="1"/>
          </p:cNvSpPr>
          <p:nvPr>
            <p:ph idx="1"/>
          </p:nvPr>
        </p:nvSpPr>
        <p:spPr>
          <a:xfrm>
            <a:off x="761800" y="2470244"/>
            <a:ext cx="5334197" cy="3769835"/>
          </a:xfrm>
        </p:spPr>
        <p:txBody>
          <a:bodyPr anchor="ctr">
            <a:normAutofit/>
          </a:bodyPr>
          <a:lstStyle/>
          <a:p>
            <a:pPr>
              <a:buNone/>
            </a:pPr>
            <a:r>
              <a:rPr lang="en-GB" sz="1400" b="1"/>
              <a:t>Finance</a:t>
            </a:r>
          </a:p>
          <a:p>
            <a:pPr>
              <a:buNone/>
            </a:pPr>
            <a:r>
              <a:rPr lang="en-GB" sz="1400"/>
              <a:t>Data science is revolutionizing the financial industry, enabling institutions to manage risk, detect fraud, and provide personalized services.</a:t>
            </a:r>
          </a:p>
          <a:p>
            <a:pPr marL="514350" indent="-514350">
              <a:buFont typeface="+mj-lt"/>
              <a:buAutoNum type="arabicPeriod"/>
            </a:pPr>
            <a:r>
              <a:rPr lang="en-GB" sz="1400" b="1"/>
              <a:t>Fraud Detection</a:t>
            </a:r>
          </a:p>
          <a:p>
            <a:pPr>
              <a:buFont typeface="Arial" panose="020B0604020202020204" pitchFamily="34" charset="0"/>
              <a:buChar char="•"/>
            </a:pPr>
            <a:r>
              <a:rPr lang="en-GB" sz="1400" b="1"/>
              <a:t>Identifying fraudulent transactions</a:t>
            </a:r>
            <a:r>
              <a:rPr lang="en-GB" sz="1400"/>
              <a:t>: Machine learning algorithms can analyze transaction data to detect patterns and anomalies that may indicate fraud.</a:t>
            </a:r>
          </a:p>
          <a:p>
            <a:pPr>
              <a:buFont typeface="Arial" panose="020B0604020202020204" pitchFamily="34" charset="0"/>
              <a:buChar char="•"/>
            </a:pPr>
            <a:r>
              <a:rPr lang="en-GB" sz="1400" b="1"/>
              <a:t>Reducing false positives</a:t>
            </a:r>
            <a:r>
              <a:rPr lang="en-GB" sz="1400"/>
              <a:t>: Data science can help minimize false positives, reducing the number of legitimate transactions that are incorrectly flagged as fraudulent.</a:t>
            </a:r>
          </a:p>
          <a:p>
            <a:pPr>
              <a:buFont typeface="Arial" panose="020B0604020202020204" pitchFamily="34" charset="0"/>
              <a:buChar char="•"/>
            </a:pPr>
            <a:r>
              <a:rPr lang="en-GB" sz="1400" b="1"/>
              <a:t>Improving fraud prevention</a:t>
            </a:r>
            <a:r>
              <a:rPr lang="en-GB" sz="1400"/>
              <a:t>: By continuously learning from new data, fraud detection systems can adapt to evolving fraud tactics and improve their effectiveness.</a:t>
            </a:r>
          </a:p>
        </p:txBody>
      </p:sp>
      <p:pic>
        <p:nvPicPr>
          <p:cNvPr id="5" name="Picture 4" descr="Digital financial graph">
            <a:extLst>
              <a:ext uri="{FF2B5EF4-FFF2-40B4-BE49-F238E27FC236}">
                <a16:creationId xmlns:a16="http://schemas.microsoft.com/office/drawing/2014/main" id="{A179E0A6-CD54-0419-08AD-1B5C33D2D0B4}"/>
              </a:ext>
            </a:extLst>
          </p:cNvPr>
          <p:cNvPicPr>
            <a:picLocks noChangeAspect="1"/>
          </p:cNvPicPr>
          <p:nvPr/>
        </p:nvPicPr>
        <p:blipFill>
          <a:blip r:embed="rId2"/>
          <a:srcRect l="35802" r="2051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258194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34F41C-EAB7-6D62-C49B-457105288CB6}"/>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7752253C-86C0-DE71-FF3C-95F137E915B5}"/>
              </a:ext>
            </a:extLst>
          </p:cNvPr>
          <p:cNvPicPr>
            <a:picLocks noChangeAspect="1"/>
          </p:cNvPicPr>
          <p:nvPr/>
        </p:nvPicPr>
        <p:blipFill>
          <a:blip r:embed="rId2"/>
          <a:srcRect l="18785" r="22049"/>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05697-8584-AEBC-9842-CE039E2783D7}"/>
              </a:ext>
            </a:extLst>
          </p:cNvPr>
          <p:cNvSpPr>
            <a:spLocks noGrp="1"/>
          </p:cNvSpPr>
          <p:nvPr>
            <p:ph type="title"/>
          </p:nvPr>
        </p:nvSpPr>
        <p:spPr>
          <a:xfrm>
            <a:off x="6115317" y="405685"/>
            <a:ext cx="5464968" cy="1559301"/>
          </a:xfrm>
        </p:spPr>
        <p:txBody>
          <a:bodyPr>
            <a:normAutofit/>
          </a:bodyPr>
          <a:lstStyle/>
          <a:p>
            <a:r>
              <a:rPr lang="en-GB" sz="4000" spc="-35"/>
              <a:t>Data Science Applications in Industries</a:t>
            </a:r>
            <a:endParaRPr lang="en-PK" sz="4000"/>
          </a:p>
        </p:txBody>
      </p:sp>
      <p:sp>
        <p:nvSpPr>
          <p:cNvPr id="3" name="Content Placeholder 2">
            <a:extLst>
              <a:ext uri="{FF2B5EF4-FFF2-40B4-BE49-F238E27FC236}">
                <a16:creationId xmlns:a16="http://schemas.microsoft.com/office/drawing/2014/main" id="{B7762F0F-5A9A-84EF-20C4-C2ACEB3A09D8}"/>
              </a:ext>
            </a:extLst>
          </p:cNvPr>
          <p:cNvSpPr>
            <a:spLocks noGrp="1"/>
          </p:cNvSpPr>
          <p:nvPr>
            <p:ph idx="1"/>
          </p:nvPr>
        </p:nvSpPr>
        <p:spPr>
          <a:xfrm>
            <a:off x="6115317" y="2743200"/>
            <a:ext cx="5247340" cy="3496878"/>
          </a:xfrm>
        </p:spPr>
        <p:txBody>
          <a:bodyPr anchor="ctr">
            <a:normAutofit/>
          </a:bodyPr>
          <a:lstStyle/>
          <a:p>
            <a:pPr>
              <a:buNone/>
            </a:pPr>
            <a:r>
              <a:rPr lang="en-GB" sz="1600" b="1"/>
              <a:t>Finance</a:t>
            </a:r>
          </a:p>
          <a:p>
            <a:pPr>
              <a:buNone/>
            </a:pPr>
            <a:r>
              <a:rPr lang="en-GB" sz="1600" b="1"/>
              <a:t>Fraud Detection</a:t>
            </a:r>
          </a:p>
          <a:p>
            <a:pPr>
              <a:buFont typeface="Arial" panose="020B0604020202020204" pitchFamily="34" charset="0"/>
              <a:buChar char="•"/>
            </a:pPr>
            <a:r>
              <a:rPr lang="en-GB" sz="1600" b="1"/>
              <a:t>Identifying fraudulent transactions</a:t>
            </a:r>
            <a:r>
              <a:rPr lang="en-GB" sz="1600"/>
              <a:t>: Machine learning algorithms can analyze transaction data to detect patterns and anomalies that may indicate fraud.</a:t>
            </a:r>
          </a:p>
          <a:p>
            <a:pPr>
              <a:buFont typeface="Arial" panose="020B0604020202020204" pitchFamily="34" charset="0"/>
              <a:buChar char="•"/>
            </a:pPr>
            <a:r>
              <a:rPr lang="en-GB" sz="1600" b="1"/>
              <a:t>Reducing false positives</a:t>
            </a:r>
            <a:r>
              <a:rPr lang="en-GB" sz="1600"/>
              <a:t>: Data science can help minimize false positives, reducing the number of legitimate transactions that are incorrectly flagged as fraudulent.</a:t>
            </a:r>
          </a:p>
          <a:p>
            <a:pPr>
              <a:buFont typeface="Arial" panose="020B0604020202020204" pitchFamily="34" charset="0"/>
              <a:buChar char="•"/>
            </a:pPr>
            <a:r>
              <a:rPr lang="en-GB" sz="1600" b="1"/>
              <a:t>Improving fraud prevention</a:t>
            </a:r>
            <a:r>
              <a:rPr lang="en-GB" sz="1600"/>
              <a:t>: By continuously learning from new data, fraud detection systems can adapt to evolving fraud tactics and improve their effectiveness.</a:t>
            </a:r>
          </a:p>
        </p:txBody>
      </p:sp>
    </p:spTree>
    <p:extLst>
      <p:ext uri="{BB962C8B-B14F-4D97-AF65-F5344CB8AC3E}">
        <p14:creationId xmlns:p14="http://schemas.microsoft.com/office/powerpoint/2010/main" val="2227071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DEB08E-5957-4040-13E2-9B384B1F0EB0}"/>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F3D25-BE0D-9471-7D59-E6DDA1741F63}"/>
              </a:ext>
            </a:extLst>
          </p:cNvPr>
          <p:cNvSpPr>
            <a:spLocks noGrp="1"/>
          </p:cNvSpPr>
          <p:nvPr>
            <p:ph type="title"/>
          </p:nvPr>
        </p:nvSpPr>
        <p:spPr>
          <a:xfrm>
            <a:off x="761803" y="350196"/>
            <a:ext cx="4646904" cy="1624520"/>
          </a:xfrm>
        </p:spPr>
        <p:txBody>
          <a:bodyPr anchor="ctr">
            <a:normAutofit/>
          </a:bodyPr>
          <a:lstStyle/>
          <a:p>
            <a:r>
              <a:rPr lang="en-GB" sz="3700" spc="-35"/>
              <a:t>Data Science Applications in Industries</a:t>
            </a:r>
            <a:endParaRPr lang="en-PK" sz="3700"/>
          </a:p>
        </p:txBody>
      </p:sp>
      <p:sp>
        <p:nvSpPr>
          <p:cNvPr id="3" name="Content Placeholder 2">
            <a:extLst>
              <a:ext uri="{FF2B5EF4-FFF2-40B4-BE49-F238E27FC236}">
                <a16:creationId xmlns:a16="http://schemas.microsoft.com/office/drawing/2014/main" id="{A80531EF-4480-9136-3274-0B24A2D78F5F}"/>
              </a:ext>
            </a:extLst>
          </p:cNvPr>
          <p:cNvSpPr>
            <a:spLocks noGrp="1"/>
          </p:cNvSpPr>
          <p:nvPr>
            <p:ph idx="1"/>
          </p:nvPr>
        </p:nvSpPr>
        <p:spPr>
          <a:xfrm>
            <a:off x="761802" y="2743200"/>
            <a:ext cx="4646905" cy="3613149"/>
          </a:xfrm>
        </p:spPr>
        <p:txBody>
          <a:bodyPr anchor="ctr">
            <a:normAutofit/>
          </a:bodyPr>
          <a:lstStyle/>
          <a:p>
            <a:pPr>
              <a:buNone/>
            </a:pPr>
            <a:r>
              <a:rPr lang="en-GB" sz="1400" b="1"/>
              <a:t>Finance</a:t>
            </a:r>
          </a:p>
          <a:p>
            <a:pPr>
              <a:buNone/>
            </a:pPr>
            <a:r>
              <a:rPr lang="en-GB" sz="1400" b="1"/>
              <a:t>Risk Management</a:t>
            </a:r>
          </a:p>
          <a:p>
            <a:pPr>
              <a:buFont typeface="Arial" panose="020B0604020202020204" pitchFamily="34" charset="0"/>
              <a:buChar char="•"/>
            </a:pPr>
            <a:r>
              <a:rPr lang="en-GB" sz="1400" b="1"/>
              <a:t>Assessing credit risk</a:t>
            </a:r>
            <a:r>
              <a:rPr lang="en-GB" sz="1400"/>
              <a:t>: Data science can be used to evaluate the creditworthiness of borrowers based on their financial history, loan application data, and other factors.</a:t>
            </a:r>
          </a:p>
          <a:p>
            <a:pPr>
              <a:buFont typeface="Arial" panose="020B0604020202020204" pitchFamily="34" charset="0"/>
              <a:buChar char="•"/>
            </a:pPr>
            <a:r>
              <a:rPr lang="en-GB" sz="1400" b="1"/>
              <a:t>Predicting market risk</a:t>
            </a:r>
            <a:r>
              <a:rPr lang="en-GB" sz="1400"/>
              <a:t>: By analyzing market data, economic indicators, and other variables, data science can help forecast market trends and assess investment risk.</a:t>
            </a:r>
          </a:p>
          <a:p>
            <a:pPr>
              <a:buFont typeface="Arial" panose="020B0604020202020204" pitchFamily="34" charset="0"/>
              <a:buChar char="•"/>
            </a:pPr>
            <a:r>
              <a:rPr lang="en-GB" sz="1400" b="1"/>
              <a:t>Optimizing portfolio management</a:t>
            </a:r>
            <a:r>
              <a:rPr lang="en-GB" sz="1400"/>
              <a:t>: Data-driven models can help optimize investment portfolios by identifying the optimal asset allocation and managing risk.</a:t>
            </a:r>
          </a:p>
          <a:p>
            <a:pPr>
              <a:buFont typeface="Arial" panose="020B0604020202020204" pitchFamily="34" charset="0"/>
              <a:buChar char="•"/>
            </a:pPr>
            <a:endParaRPr lang="en-GB" sz="1400"/>
          </a:p>
        </p:txBody>
      </p:sp>
      <p:pic>
        <p:nvPicPr>
          <p:cNvPr id="5" name="Picture 4" descr="Magnifying glass showing decling performance">
            <a:extLst>
              <a:ext uri="{FF2B5EF4-FFF2-40B4-BE49-F238E27FC236}">
                <a16:creationId xmlns:a16="http://schemas.microsoft.com/office/drawing/2014/main" id="{76D49647-CFE4-55B3-604F-290E4528BD69}"/>
              </a:ext>
            </a:extLst>
          </p:cNvPr>
          <p:cNvPicPr>
            <a:picLocks noChangeAspect="1"/>
          </p:cNvPicPr>
          <p:nvPr/>
        </p:nvPicPr>
        <p:blipFill>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140127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3048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752600" y="2743200"/>
            <a:ext cx="8102600" cy="574675"/>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4BB0FF"/>
                </a:solidFill>
              </a:rPr>
              <a:t>Today’s</a:t>
            </a:r>
            <a:r>
              <a:rPr spc="-135" dirty="0">
                <a:solidFill>
                  <a:srgbClr val="4BB0FF"/>
                </a:solidFill>
              </a:rPr>
              <a:t> </a:t>
            </a:r>
            <a:r>
              <a:rPr spc="-40" dirty="0">
                <a:solidFill>
                  <a:srgbClr val="4BB0FF"/>
                </a:solidFill>
              </a:rPr>
              <a:t>Opportunity</a:t>
            </a:r>
            <a:r>
              <a:rPr spc="-130" dirty="0">
                <a:solidFill>
                  <a:srgbClr val="4BB0FF"/>
                </a:solidFill>
              </a:rPr>
              <a:t> </a:t>
            </a:r>
            <a:r>
              <a:rPr dirty="0">
                <a:solidFill>
                  <a:srgbClr val="4BB0FF"/>
                </a:solidFill>
              </a:rPr>
              <a:t>–</a:t>
            </a:r>
            <a:r>
              <a:rPr spc="-114" dirty="0">
                <a:solidFill>
                  <a:srgbClr val="4BB0FF"/>
                </a:solidFill>
              </a:rPr>
              <a:t> </a:t>
            </a:r>
            <a:r>
              <a:rPr spc="-120" dirty="0">
                <a:solidFill>
                  <a:srgbClr val="4BB0FF"/>
                </a:solidFill>
              </a:rPr>
              <a:t>Your</a:t>
            </a:r>
            <a:r>
              <a:rPr spc="-114" dirty="0">
                <a:solidFill>
                  <a:srgbClr val="4BB0FF"/>
                </a:solidFill>
              </a:rPr>
              <a:t> </a:t>
            </a:r>
            <a:r>
              <a:rPr spc="-10" dirty="0">
                <a:solidFill>
                  <a:srgbClr val="4BB0FF"/>
                </a:solidFill>
              </a:rPr>
              <a:t>Opportunity</a:t>
            </a:r>
          </a:p>
        </p:txBody>
      </p:sp>
      <p:pic>
        <p:nvPicPr>
          <p:cNvPr id="18" name="Picture 17">
            <a:extLst>
              <a:ext uri="{FF2B5EF4-FFF2-40B4-BE49-F238E27FC236}">
                <a16:creationId xmlns:a16="http://schemas.microsoft.com/office/drawing/2014/main" id="{19659212-A48A-E62B-E467-596A5684A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619" y="588794"/>
            <a:ext cx="1659975" cy="574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AF29E-A834-2596-1FC9-CB5FCCB478F4}"/>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65F6F8A8-A0DE-63BA-022D-1CED69AC1427}"/>
              </a:ext>
            </a:extLst>
          </p:cNvPr>
          <p:cNvPicPr>
            <a:picLocks noChangeAspect="1"/>
          </p:cNvPicPr>
          <p:nvPr/>
        </p:nvPicPr>
        <p:blipFill>
          <a:blip r:embed="rId2"/>
          <a:srcRect l="31295" r="16045"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57AAC-98E9-D453-EF2B-387025ECCB48}"/>
              </a:ext>
            </a:extLst>
          </p:cNvPr>
          <p:cNvSpPr>
            <a:spLocks noGrp="1"/>
          </p:cNvSpPr>
          <p:nvPr>
            <p:ph type="title"/>
          </p:nvPr>
        </p:nvSpPr>
        <p:spPr>
          <a:xfrm>
            <a:off x="6115317" y="405685"/>
            <a:ext cx="5464968" cy="1559301"/>
          </a:xfrm>
        </p:spPr>
        <p:txBody>
          <a:bodyPr>
            <a:normAutofit/>
          </a:bodyPr>
          <a:lstStyle/>
          <a:p>
            <a:r>
              <a:rPr lang="en-GB" sz="4000" spc="-35"/>
              <a:t>Data Science Applications in Industries</a:t>
            </a:r>
            <a:endParaRPr lang="en-PK" sz="4000"/>
          </a:p>
        </p:txBody>
      </p:sp>
      <p:sp>
        <p:nvSpPr>
          <p:cNvPr id="3" name="Content Placeholder 2">
            <a:extLst>
              <a:ext uri="{FF2B5EF4-FFF2-40B4-BE49-F238E27FC236}">
                <a16:creationId xmlns:a16="http://schemas.microsoft.com/office/drawing/2014/main" id="{1BA0D4EB-8CF0-6B38-755E-E28826D3DB54}"/>
              </a:ext>
            </a:extLst>
          </p:cNvPr>
          <p:cNvSpPr>
            <a:spLocks noGrp="1"/>
          </p:cNvSpPr>
          <p:nvPr>
            <p:ph idx="1"/>
          </p:nvPr>
        </p:nvSpPr>
        <p:spPr>
          <a:xfrm>
            <a:off x="6115317" y="2743200"/>
            <a:ext cx="5247340" cy="3496878"/>
          </a:xfrm>
        </p:spPr>
        <p:txBody>
          <a:bodyPr anchor="ctr">
            <a:normAutofit/>
          </a:bodyPr>
          <a:lstStyle/>
          <a:p>
            <a:pPr>
              <a:buNone/>
            </a:pPr>
            <a:r>
              <a:rPr lang="en-GB" sz="1600" b="1"/>
              <a:t>Finance</a:t>
            </a:r>
          </a:p>
          <a:p>
            <a:pPr>
              <a:buNone/>
            </a:pPr>
            <a:r>
              <a:rPr lang="en-GB" sz="1600" b="1"/>
              <a:t>Personalized Financial Services</a:t>
            </a:r>
          </a:p>
          <a:p>
            <a:pPr>
              <a:buFont typeface="Arial" panose="020B0604020202020204" pitchFamily="34" charset="0"/>
              <a:buChar char="•"/>
            </a:pPr>
            <a:r>
              <a:rPr lang="en-GB" sz="1600" b="1"/>
              <a:t>Tailoring financial products</a:t>
            </a:r>
            <a:r>
              <a:rPr lang="en-GB" sz="1600"/>
              <a:t>: Data science can help financial institutions understand customer needs and preferences, enabling them to offer personalized financial products and services.</a:t>
            </a:r>
          </a:p>
          <a:p>
            <a:pPr>
              <a:buFont typeface="Arial" panose="020B0604020202020204" pitchFamily="34" charset="0"/>
              <a:buChar char="•"/>
            </a:pPr>
            <a:r>
              <a:rPr lang="en-GB" sz="1600" b="1"/>
              <a:t>Providing personalized advice</a:t>
            </a:r>
            <a:r>
              <a:rPr lang="en-GB" sz="1600"/>
              <a:t>: By analyzing customer data, financial advisors can provide tailored investment advice and recommendations.</a:t>
            </a:r>
          </a:p>
          <a:p>
            <a:pPr>
              <a:buFont typeface="Arial" panose="020B0604020202020204" pitchFamily="34" charset="0"/>
              <a:buChar char="•"/>
            </a:pPr>
            <a:r>
              <a:rPr lang="en-GB" sz="1600" b="1"/>
              <a:t>Improving customer experience</a:t>
            </a:r>
            <a:r>
              <a:rPr lang="en-GB" sz="1600"/>
              <a:t>: Data-driven insights can help financial institutions enhance customer interactions, streamline processes, and improve overall customer satisfaction.</a:t>
            </a:r>
          </a:p>
          <a:p>
            <a:pPr>
              <a:buFont typeface="Arial" panose="020B0604020202020204" pitchFamily="34" charset="0"/>
              <a:buChar char="•"/>
            </a:pPr>
            <a:endParaRPr lang="en-GB" sz="1600"/>
          </a:p>
        </p:txBody>
      </p:sp>
    </p:spTree>
    <p:extLst>
      <p:ext uri="{BB962C8B-B14F-4D97-AF65-F5344CB8AC3E}">
        <p14:creationId xmlns:p14="http://schemas.microsoft.com/office/powerpoint/2010/main" val="126959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14B9DA-21DF-5B2F-D42D-B5BA50A0D7E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B43D2-4AD2-09DD-EF15-34C62884E3F3}"/>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1CCA8627-1104-E982-5DDC-4F1ECC077350}"/>
              </a:ext>
            </a:extLst>
          </p:cNvPr>
          <p:cNvSpPr>
            <a:spLocks noGrp="1"/>
          </p:cNvSpPr>
          <p:nvPr>
            <p:ph idx="1"/>
          </p:nvPr>
        </p:nvSpPr>
        <p:spPr>
          <a:xfrm>
            <a:off x="4810259" y="649480"/>
            <a:ext cx="6555347" cy="5546047"/>
          </a:xfrm>
        </p:spPr>
        <p:txBody>
          <a:bodyPr anchor="ctr">
            <a:normAutofit/>
          </a:bodyPr>
          <a:lstStyle/>
          <a:p>
            <a:pPr>
              <a:buNone/>
            </a:pPr>
            <a:r>
              <a:rPr lang="en-GB" sz="2000" b="1"/>
              <a:t>Marketing</a:t>
            </a:r>
          </a:p>
          <a:p>
            <a:pPr>
              <a:buNone/>
            </a:pPr>
            <a:r>
              <a:rPr lang="en-GB" sz="2000"/>
              <a:t>Data science is transforming marketing, enabling businesses to understand customer behaviour, personalize campaigns, and optimize marketing spend.</a:t>
            </a:r>
          </a:p>
          <a:p>
            <a:pPr>
              <a:buNone/>
            </a:pPr>
            <a:r>
              <a:rPr lang="en-GB" sz="2000" b="1"/>
              <a:t>Customer Segmentation</a:t>
            </a:r>
          </a:p>
          <a:p>
            <a:pPr>
              <a:buFont typeface="Arial" panose="020B0604020202020204" pitchFamily="34" charset="0"/>
              <a:buChar char="•"/>
            </a:pPr>
            <a:r>
              <a:rPr lang="en-GB" sz="2000" b="1"/>
              <a:t>Identifying customer groups</a:t>
            </a:r>
            <a:r>
              <a:rPr lang="en-GB" sz="2000"/>
              <a:t>: By analysing customer data, marketers can segment customers into distinct groups based on their demographics, preferences, and behaviour.</a:t>
            </a:r>
          </a:p>
          <a:p>
            <a:pPr>
              <a:buFont typeface="Arial" panose="020B0604020202020204" pitchFamily="34" charset="0"/>
              <a:buChar char="•"/>
            </a:pPr>
            <a:r>
              <a:rPr lang="en-GB" sz="2000" b="1"/>
              <a:t>Tailoring marketing campaigns</a:t>
            </a:r>
            <a:r>
              <a:rPr lang="en-GB" sz="2000"/>
              <a:t>: Data science enables the development of targeted marketing campaigns that resonate with specific customer segments.</a:t>
            </a:r>
          </a:p>
          <a:p>
            <a:pPr>
              <a:buFont typeface="Arial" panose="020B0604020202020204" pitchFamily="34" charset="0"/>
              <a:buChar char="•"/>
            </a:pPr>
            <a:r>
              <a:rPr lang="en-GB" sz="2000" b="1"/>
              <a:t>Improving customer engagement</a:t>
            </a:r>
            <a:r>
              <a:rPr lang="en-GB" sz="2000"/>
              <a:t>: Personalized marketing messages can increase customer engagement, leading to higher conversion rates and brand loyalty.</a:t>
            </a:r>
          </a:p>
        </p:txBody>
      </p:sp>
    </p:spTree>
    <p:extLst>
      <p:ext uri="{BB962C8B-B14F-4D97-AF65-F5344CB8AC3E}">
        <p14:creationId xmlns:p14="http://schemas.microsoft.com/office/powerpoint/2010/main" val="140868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D856E1-D23C-5B4F-F208-E6F41B195C1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4E417-2DBF-542B-2305-637300E51EFB}"/>
              </a:ext>
            </a:extLst>
          </p:cNvPr>
          <p:cNvSpPr>
            <a:spLocks noGrp="1"/>
          </p:cNvSpPr>
          <p:nvPr>
            <p:ph type="title"/>
          </p:nvPr>
        </p:nvSpPr>
        <p:spPr>
          <a:xfrm>
            <a:off x="804672" y="802955"/>
            <a:ext cx="4977976" cy="1454051"/>
          </a:xfrm>
        </p:spPr>
        <p:txBody>
          <a:bodyPr>
            <a:normAutofit/>
          </a:bodyPr>
          <a:lstStyle/>
          <a:p>
            <a:r>
              <a:rPr lang="en-GB" sz="3600" spc="-35">
                <a:solidFill>
                  <a:schemeClr val="tx2"/>
                </a:solidFill>
              </a:rPr>
              <a:t>Data Science Applications in Industries</a:t>
            </a:r>
            <a:endParaRPr lang="en-PK" sz="3600">
              <a:solidFill>
                <a:schemeClr val="tx2"/>
              </a:solidFill>
            </a:endParaRPr>
          </a:p>
        </p:txBody>
      </p:sp>
      <p:sp>
        <p:nvSpPr>
          <p:cNvPr id="3" name="Content Placeholder 2">
            <a:extLst>
              <a:ext uri="{FF2B5EF4-FFF2-40B4-BE49-F238E27FC236}">
                <a16:creationId xmlns:a16="http://schemas.microsoft.com/office/drawing/2014/main" id="{D70C1963-357D-6497-2C91-800E695A65F5}"/>
              </a:ext>
            </a:extLst>
          </p:cNvPr>
          <p:cNvSpPr>
            <a:spLocks noGrp="1"/>
          </p:cNvSpPr>
          <p:nvPr>
            <p:ph idx="1"/>
          </p:nvPr>
        </p:nvSpPr>
        <p:spPr>
          <a:xfrm>
            <a:off x="804672" y="2421682"/>
            <a:ext cx="4977578" cy="3639289"/>
          </a:xfrm>
        </p:spPr>
        <p:txBody>
          <a:bodyPr anchor="ctr">
            <a:normAutofit/>
          </a:bodyPr>
          <a:lstStyle/>
          <a:p>
            <a:pPr>
              <a:buNone/>
            </a:pPr>
            <a:r>
              <a:rPr lang="en-GB" sz="1700" b="1">
                <a:solidFill>
                  <a:schemeClr val="tx2"/>
                </a:solidFill>
              </a:rPr>
              <a:t>Targeted Advertising</a:t>
            </a:r>
          </a:p>
          <a:p>
            <a:pPr>
              <a:buFont typeface="Arial" panose="020B0604020202020204" pitchFamily="34" charset="0"/>
              <a:buChar char="•"/>
            </a:pPr>
            <a:r>
              <a:rPr lang="en-GB" sz="1700" b="1">
                <a:solidFill>
                  <a:schemeClr val="tx2"/>
                </a:solidFill>
              </a:rPr>
              <a:t>Delivering personalized ads</a:t>
            </a:r>
            <a:r>
              <a:rPr lang="en-GB" sz="1700">
                <a:solidFill>
                  <a:schemeClr val="tx2"/>
                </a:solidFill>
              </a:rPr>
              <a:t>: Data science can help identify the most relevant ads to show to individual customers based on their interests, browsing history, and online behavior.</a:t>
            </a:r>
          </a:p>
          <a:p>
            <a:pPr>
              <a:buFont typeface="Arial" panose="020B0604020202020204" pitchFamily="34" charset="0"/>
              <a:buChar char="•"/>
            </a:pPr>
            <a:r>
              <a:rPr lang="en-GB" sz="1700" b="1">
                <a:solidFill>
                  <a:schemeClr val="tx2"/>
                </a:solidFill>
              </a:rPr>
              <a:t>Optimizing ad spend</a:t>
            </a:r>
            <a:r>
              <a:rPr lang="en-GB" sz="1700">
                <a:solidFill>
                  <a:schemeClr val="tx2"/>
                </a:solidFill>
              </a:rPr>
              <a:t>: By analyzing campaign performance data, marketers can optimize their ad spend and allocate resources to the most effective channels.</a:t>
            </a:r>
          </a:p>
          <a:p>
            <a:pPr>
              <a:buFont typeface="Arial" panose="020B0604020202020204" pitchFamily="34" charset="0"/>
              <a:buChar char="•"/>
            </a:pPr>
            <a:r>
              <a:rPr lang="en-GB" sz="1700" b="1">
                <a:solidFill>
                  <a:schemeClr val="tx2"/>
                </a:solidFill>
              </a:rPr>
              <a:t>Increasing ad effectiveness</a:t>
            </a:r>
            <a:r>
              <a:rPr lang="en-GB" sz="1700">
                <a:solidFill>
                  <a:schemeClr val="tx2"/>
                </a:solidFill>
              </a:rPr>
              <a:t>: Targeted advertising can improve ad effectiveness, leading to higher click-through rates and conversion rates.</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arget Audience">
            <a:extLst>
              <a:ext uri="{FF2B5EF4-FFF2-40B4-BE49-F238E27FC236}">
                <a16:creationId xmlns:a16="http://schemas.microsoft.com/office/drawing/2014/main" id="{85D63A39-17E5-96CF-CEDE-0E72067B47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628844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90922-FEDF-DD4A-9906-13D17D821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5E8CA-138F-107D-9488-3F75E86F5B07}"/>
              </a:ext>
            </a:extLst>
          </p:cNvPr>
          <p:cNvSpPr>
            <a:spLocks noGrp="1"/>
          </p:cNvSpPr>
          <p:nvPr>
            <p:ph type="title"/>
          </p:nvPr>
        </p:nvSpPr>
        <p:spPr/>
        <p:txBody>
          <a:bodyPr/>
          <a:lstStyle/>
          <a:p>
            <a:r>
              <a:rPr lang="en-GB" sz="4400" spc="-35">
                <a:solidFill>
                  <a:srgbClr val="4BB0FF"/>
                </a:solidFill>
              </a:rPr>
              <a:t>Data Science Applications in Industries</a:t>
            </a:r>
            <a:endParaRPr lang="en-PK" dirty="0"/>
          </a:p>
        </p:txBody>
      </p:sp>
      <p:sp>
        <p:nvSpPr>
          <p:cNvPr id="3" name="Content Placeholder 2">
            <a:extLst>
              <a:ext uri="{FF2B5EF4-FFF2-40B4-BE49-F238E27FC236}">
                <a16:creationId xmlns:a16="http://schemas.microsoft.com/office/drawing/2014/main" id="{49F3FA03-3666-971C-A2E6-850FB96A33AD}"/>
              </a:ext>
            </a:extLst>
          </p:cNvPr>
          <p:cNvSpPr>
            <a:spLocks noGrp="1"/>
          </p:cNvSpPr>
          <p:nvPr>
            <p:ph idx="1"/>
          </p:nvPr>
        </p:nvSpPr>
        <p:spPr/>
        <p:txBody>
          <a:bodyPr>
            <a:normAutofit/>
          </a:bodyPr>
          <a:lstStyle/>
          <a:p>
            <a:pPr>
              <a:buNone/>
            </a:pPr>
            <a:r>
              <a:rPr lang="en-GB" b="1"/>
              <a:t>Recommendation Systems</a:t>
            </a:r>
          </a:p>
          <a:p>
            <a:pPr>
              <a:buFont typeface="Arial" panose="020B0604020202020204" pitchFamily="34" charset="0"/>
              <a:buChar char="•"/>
            </a:pPr>
            <a:r>
              <a:rPr lang="en-GB" b="1"/>
              <a:t>Suggesting relevant products</a:t>
            </a:r>
            <a:r>
              <a:rPr lang="en-GB"/>
              <a:t>: Recommendation systems analyze customer data to suggest products or services that a customer is likely to be interested in.</a:t>
            </a:r>
          </a:p>
          <a:p>
            <a:pPr>
              <a:buFont typeface="Arial" panose="020B0604020202020204" pitchFamily="34" charset="0"/>
              <a:buChar char="•"/>
            </a:pPr>
            <a:r>
              <a:rPr lang="en-GB" b="1"/>
              <a:t>Enhancing customer experience</a:t>
            </a:r>
            <a:r>
              <a:rPr lang="en-GB"/>
              <a:t>: Personalized recommendations can enhance the customer experience, making it easier for customers to find what they are looking for.</a:t>
            </a:r>
          </a:p>
          <a:p>
            <a:pPr>
              <a:buFont typeface="Arial" panose="020B0604020202020204" pitchFamily="34" charset="0"/>
              <a:buChar char="•"/>
            </a:pPr>
            <a:r>
              <a:rPr lang="en-GB" b="1"/>
              <a:t>Driving sales</a:t>
            </a:r>
            <a:r>
              <a:rPr lang="en-GB"/>
              <a:t>: By promoting relevant products, recommendation systems can increase sales and revenue.</a:t>
            </a:r>
            <a:endParaRPr lang="en-GB" dirty="0"/>
          </a:p>
        </p:txBody>
      </p:sp>
    </p:spTree>
    <p:extLst>
      <p:ext uri="{BB962C8B-B14F-4D97-AF65-F5344CB8AC3E}">
        <p14:creationId xmlns:p14="http://schemas.microsoft.com/office/powerpoint/2010/main" val="1940996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666B75-8E1C-9340-62F5-510DE3A171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272D0-8A23-CBFF-B8D2-544E29157BB9}"/>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61073E35-58BD-AEC5-A7F5-56AF2F6CAC93}"/>
              </a:ext>
            </a:extLst>
          </p:cNvPr>
          <p:cNvSpPr>
            <a:spLocks noGrp="1"/>
          </p:cNvSpPr>
          <p:nvPr>
            <p:ph idx="1"/>
          </p:nvPr>
        </p:nvSpPr>
        <p:spPr>
          <a:xfrm>
            <a:off x="4810259" y="649480"/>
            <a:ext cx="6555347" cy="5546047"/>
          </a:xfrm>
        </p:spPr>
        <p:txBody>
          <a:bodyPr anchor="ctr">
            <a:normAutofit/>
          </a:bodyPr>
          <a:lstStyle/>
          <a:p>
            <a:pPr>
              <a:buNone/>
            </a:pPr>
            <a:r>
              <a:rPr lang="en-GB" sz="2000" b="1"/>
              <a:t>Transportation</a:t>
            </a:r>
          </a:p>
          <a:p>
            <a:pPr>
              <a:buNone/>
            </a:pPr>
            <a:r>
              <a:rPr lang="en-GB" sz="2000"/>
              <a:t>Data science is revolutionizing the transportation industry, leading to safer, more efficient, and more sustainable transportation systems.</a:t>
            </a:r>
          </a:p>
          <a:p>
            <a:pPr>
              <a:buNone/>
            </a:pPr>
            <a:r>
              <a:rPr lang="en-GB" sz="2000" b="1"/>
              <a:t>Route Optimization</a:t>
            </a:r>
          </a:p>
          <a:p>
            <a:pPr>
              <a:buFont typeface="Arial" panose="020B0604020202020204" pitchFamily="34" charset="0"/>
              <a:buChar char="•"/>
            </a:pPr>
            <a:r>
              <a:rPr lang="en-GB" sz="2000" b="1"/>
              <a:t>Finding optimal routes</a:t>
            </a:r>
            <a:r>
              <a:rPr lang="en-GB" sz="2000"/>
              <a:t>: Data science can be used to determine the most efficient routes for vehicles, considering factors such as traffic conditions, weather, and delivery schedules.</a:t>
            </a:r>
          </a:p>
          <a:p>
            <a:pPr>
              <a:buFont typeface="Arial" panose="020B0604020202020204" pitchFamily="34" charset="0"/>
              <a:buChar char="•"/>
            </a:pPr>
            <a:r>
              <a:rPr lang="en-GB" sz="2000" b="1"/>
              <a:t>Reducing fuel consumption</a:t>
            </a:r>
            <a:r>
              <a:rPr lang="en-GB" sz="2000"/>
              <a:t>: Optimized routes can help reduce fuel consumption, lowering transportation costs and minimizing environmental impact.</a:t>
            </a:r>
          </a:p>
          <a:p>
            <a:pPr>
              <a:buFont typeface="Arial" panose="020B0604020202020204" pitchFamily="34" charset="0"/>
              <a:buChar char="•"/>
            </a:pPr>
            <a:r>
              <a:rPr lang="en-GB" sz="2000" b="1"/>
              <a:t>Improving delivery times</a:t>
            </a:r>
            <a:r>
              <a:rPr lang="en-GB" sz="2000"/>
              <a:t>: Efficient routing can help businesses improve delivery times and enhance customer satisfaction.</a:t>
            </a:r>
          </a:p>
        </p:txBody>
      </p:sp>
    </p:spTree>
    <p:extLst>
      <p:ext uri="{BB962C8B-B14F-4D97-AF65-F5344CB8AC3E}">
        <p14:creationId xmlns:p14="http://schemas.microsoft.com/office/powerpoint/2010/main" val="1733582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3BCA8-33FE-6380-1F62-C8D87D6FB6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7841C4-848B-EC2F-B91B-D5AC0525370B}"/>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69431A00-03AD-6BFC-7DAC-92158BE670C7}"/>
              </a:ext>
            </a:extLst>
          </p:cNvPr>
          <p:cNvSpPr>
            <a:spLocks noGrp="1"/>
          </p:cNvSpPr>
          <p:nvPr>
            <p:ph idx="1"/>
          </p:nvPr>
        </p:nvSpPr>
        <p:spPr>
          <a:xfrm>
            <a:off x="6503158" y="649480"/>
            <a:ext cx="4862447" cy="5546047"/>
          </a:xfrm>
        </p:spPr>
        <p:txBody>
          <a:bodyPr anchor="ctr">
            <a:normAutofit/>
          </a:bodyPr>
          <a:lstStyle/>
          <a:p>
            <a:pPr>
              <a:buNone/>
            </a:pPr>
            <a:r>
              <a:rPr lang="en-GB" sz="2000" b="1"/>
              <a:t>Traffic Management</a:t>
            </a:r>
          </a:p>
          <a:p>
            <a:pPr>
              <a:buFont typeface="Arial" panose="020B0604020202020204" pitchFamily="34" charset="0"/>
              <a:buChar char="•"/>
            </a:pPr>
            <a:r>
              <a:rPr lang="en-GB" sz="2000" b="1"/>
              <a:t>Predicting traffic flow</a:t>
            </a:r>
            <a:r>
              <a:rPr lang="en-GB" sz="2000"/>
              <a:t>: Data science can be used to forecast traffic conditions and identify potential congestion points.</a:t>
            </a:r>
          </a:p>
          <a:p>
            <a:pPr>
              <a:buFont typeface="Arial" panose="020B0604020202020204" pitchFamily="34" charset="0"/>
              <a:buChar char="•"/>
            </a:pPr>
            <a:r>
              <a:rPr lang="en-GB" sz="2000" b="1"/>
              <a:t>Optimizing traffic signals</a:t>
            </a:r>
            <a:r>
              <a:rPr lang="en-GB" sz="2000"/>
              <a:t>: By analyzing traffic data, transportation authorities can optimize traffic signal timing to improve traffic flow and reduce congestion.</a:t>
            </a:r>
          </a:p>
          <a:p>
            <a:pPr>
              <a:buFont typeface="Arial" panose="020B0604020202020204" pitchFamily="34" charset="0"/>
              <a:buChar char="•"/>
            </a:pPr>
            <a:r>
              <a:rPr lang="en-GB" sz="2000" b="1"/>
              <a:t>Enhancing safety</a:t>
            </a:r>
            <a:r>
              <a:rPr lang="en-GB" sz="2000"/>
              <a:t>: Data-driven insights can help identify high-risk areas and implement measures to improve road safety.</a:t>
            </a:r>
          </a:p>
        </p:txBody>
      </p:sp>
    </p:spTree>
    <p:extLst>
      <p:ext uri="{BB962C8B-B14F-4D97-AF65-F5344CB8AC3E}">
        <p14:creationId xmlns:p14="http://schemas.microsoft.com/office/powerpoint/2010/main" val="384197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EC9494-129A-6EA4-6584-F84527BE797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88DD3-F264-22F0-A538-04556568A315}"/>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A9ED72DD-EEB9-2171-1FC9-C6F214BD4B19}"/>
              </a:ext>
            </a:extLst>
          </p:cNvPr>
          <p:cNvSpPr>
            <a:spLocks noGrp="1"/>
          </p:cNvSpPr>
          <p:nvPr>
            <p:ph idx="1"/>
          </p:nvPr>
        </p:nvSpPr>
        <p:spPr>
          <a:xfrm>
            <a:off x="4810259" y="649480"/>
            <a:ext cx="6555347" cy="5546047"/>
          </a:xfrm>
        </p:spPr>
        <p:txBody>
          <a:bodyPr anchor="ctr">
            <a:normAutofit/>
          </a:bodyPr>
          <a:lstStyle/>
          <a:p>
            <a:pPr>
              <a:buNone/>
            </a:pPr>
            <a:r>
              <a:rPr lang="en-GB" sz="2000" b="1"/>
              <a:t>Autonomous Vehicles</a:t>
            </a:r>
          </a:p>
          <a:p>
            <a:pPr>
              <a:buFont typeface="Arial" panose="020B0604020202020204" pitchFamily="34" charset="0"/>
              <a:buChar char="•"/>
            </a:pPr>
            <a:r>
              <a:rPr lang="en-GB" sz="2000" b="1"/>
              <a:t>Enabling self-driving cars</a:t>
            </a:r>
            <a:r>
              <a:rPr lang="en-GB" sz="2000"/>
              <a:t>: Data science is a core technology behind autonomous vehicles, enabling them to perceive their environment, make decisions, and navigate without human intervention.</a:t>
            </a:r>
          </a:p>
          <a:p>
            <a:pPr>
              <a:buFont typeface="Arial" panose="020B0604020202020204" pitchFamily="34" charset="0"/>
              <a:buChar char="•"/>
            </a:pPr>
            <a:r>
              <a:rPr lang="en-GB" sz="2000" b="1"/>
              <a:t>Improving safety</a:t>
            </a:r>
            <a:r>
              <a:rPr lang="en-GB" sz="2000"/>
              <a:t>: Self-driving cars have the potential to significantly reduce accidents caused by human error.</a:t>
            </a:r>
          </a:p>
          <a:p>
            <a:pPr>
              <a:buFont typeface="Arial" panose="020B0604020202020204" pitchFamily="34" charset="0"/>
              <a:buChar char="•"/>
            </a:pPr>
            <a:r>
              <a:rPr lang="en-GB" sz="2000" b="1"/>
              <a:t>Increasing efficiency</a:t>
            </a:r>
            <a:r>
              <a:rPr lang="en-GB" sz="2000"/>
              <a:t>: Autonomous vehicles can optimize traffic flow, reduce congestion, and improve fuel efficiency.</a:t>
            </a:r>
          </a:p>
        </p:txBody>
      </p:sp>
    </p:spTree>
    <p:extLst>
      <p:ext uri="{BB962C8B-B14F-4D97-AF65-F5344CB8AC3E}">
        <p14:creationId xmlns:p14="http://schemas.microsoft.com/office/powerpoint/2010/main" val="210917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B2608-BE5F-077B-B031-5DC5A66A375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60624A-E298-1D98-B043-BBBBC6A5E73B}"/>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4AB0EB1B-0B3D-1A50-C5F6-3D9EC20B5B14}"/>
              </a:ext>
            </a:extLst>
          </p:cNvPr>
          <p:cNvSpPr>
            <a:spLocks noGrp="1"/>
          </p:cNvSpPr>
          <p:nvPr>
            <p:ph idx="1"/>
          </p:nvPr>
        </p:nvSpPr>
        <p:spPr>
          <a:xfrm>
            <a:off x="6503158" y="649480"/>
            <a:ext cx="4862447" cy="5546047"/>
          </a:xfrm>
        </p:spPr>
        <p:txBody>
          <a:bodyPr anchor="ctr">
            <a:normAutofit/>
          </a:bodyPr>
          <a:lstStyle/>
          <a:p>
            <a:pPr>
              <a:buNone/>
            </a:pPr>
            <a:r>
              <a:rPr lang="en-GB" sz="1700" b="1"/>
              <a:t>E-commerce</a:t>
            </a:r>
          </a:p>
          <a:p>
            <a:pPr>
              <a:buNone/>
            </a:pPr>
            <a:r>
              <a:rPr lang="en-GB" sz="1700"/>
              <a:t>Data science is transforming the e-commerce industry, enabling businesses to personalize the shopping experience, optimize pricing, and detect fraud.</a:t>
            </a:r>
          </a:p>
          <a:p>
            <a:pPr>
              <a:buNone/>
            </a:pPr>
            <a:r>
              <a:rPr lang="en-GB" sz="1700" b="1"/>
              <a:t>Personalized Shopping Experiences</a:t>
            </a:r>
          </a:p>
          <a:p>
            <a:pPr>
              <a:buFont typeface="Arial" panose="020B0604020202020204" pitchFamily="34" charset="0"/>
              <a:buChar char="•"/>
            </a:pPr>
            <a:r>
              <a:rPr lang="en-GB" sz="1700" b="1"/>
              <a:t>Tailoring website content</a:t>
            </a:r>
            <a:r>
              <a:rPr lang="en-GB" sz="1700"/>
              <a:t>: Data science can help personalize website content, product recommendations, and search results based on individual customer preferences.</a:t>
            </a:r>
          </a:p>
          <a:p>
            <a:pPr>
              <a:buFont typeface="Arial" panose="020B0604020202020204" pitchFamily="34" charset="0"/>
              <a:buChar char="•"/>
            </a:pPr>
            <a:r>
              <a:rPr lang="en-GB" sz="1700" b="1"/>
              <a:t>Creating personalized offers</a:t>
            </a:r>
            <a:r>
              <a:rPr lang="en-GB" sz="1700"/>
              <a:t>: By analyzing customer data, e-commerce businesses can create targeted offers and promotions that are more likely to resonate with individual customers.</a:t>
            </a:r>
          </a:p>
          <a:p>
            <a:pPr>
              <a:buFont typeface="Arial" panose="020B0604020202020204" pitchFamily="34" charset="0"/>
              <a:buChar char="•"/>
            </a:pPr>
            <a:r>
              <a:rPr lang="en-GB" sz="1700" b="1"/>
              <a:t>Enhancing customer satisfaction</a:t>
            </a:r>
            <a:r>
              <a:rPr lang="en-GB" sz="1700"/>
              <a:t>: Personalized shopping experiences can improve customer satisfaction and drive customer loyalty.</a:t>
            </a:r>
          </a:p>
        </p:txBody>
      </p:sp>
    </p:spTree>
    <p:extLst>
      <p:ext uri="{BB962C8B-B14F-4D97-AF65-F5344CB8AC3E}">
        <p14:creationId xmlns:p14="http://schemas.microsoft.com/office/powerpoint/2010/main" val="3581087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6DC54-9FA6-37C7-E85D-9EF960DD2FD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961E9B-285B-157E-5A0E-D44FE1F2360B}"/>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4E3F5BEE-4C28-F579-E539-60C4DC710F7F}"/>
              </a:ext>
            </a:extLst>
          </p:cNvPr>
          <p:cNvSpPr>
            <a:spLocks noGrp="1"/>
          </p:cNvSpPr>
          <p:nvPr>
            <p:ph idx="1"/>
          </p:nvPr>
        </p:nvSpPr>
        <p:spPr>
          <a:xfrm>
            <a:off x="6503158" y="649480"/>
            <a:ext cx="4862447" cy="5546047"/>
          </a:xfrm>
        </p:spPr>
        <p:txBody>
          <a:bodyPr anchor="ctr">
            <a:normAutofit/>
          </a:bodyPr>
          <a:lstStyle/>
          <a:p>
            <a:pPr>
              <a:buNone/>
            </a:pPr>
            <a:r>
              <a:rPr lang="en-GB" sz="2000" b="1"/>
              <a:t>Price Optimization</a:t>
            </a:r>
          </a:p>
          <a:p>
            <a:pPr>
              <a:buFont typeface="Arial" panose="020B0604020202020204" pitchFamily="34" charset="0"/>
              <a:buChar char="•"/>
            </a:pPr>
            <a:r>
              <a:rPr lang="en-GB" sz="2000" b="1"/>
              <a:t>Dynamic pricing</a:t>
            </a:r>
            <a:r>
              <a:rPr lang="en-GB" sz="2000"/>
              <a:t>: Data science enables e-commerce businesses to dynamically adjust prices based on factors such as demand, competition, and customer behavior.</a:t>
            </a:r>
          </a:p>
          <a:p>
            <a:pPr>
              <a:buFont typeface="Arial" panose="020B0604020202020204" pitchFamily="34" charset="0"/>
              <a:buChar char="•"/>
            </a:pPr>
            <a:r>
              <a:rPr lang="en-GB" sz="2000" b="1"/>
              <a:t>Maximizing revenue</a:t>
            </a:r>
            <a:r>
              <a:rPr lang="en-GB" sz="2000"/>
              <a:t>: Optimized pricing strategies can help businesses maximize revenue and profitability.</a:t>
            </a:r>
          </a:p>
          <a:p>
            <a:pPr>
              <a:buFont typeface="Arial" panose="020B0604020202020204" pitchFamily="34" charset="0"/>
              <a:buChar char="•"/>
            </a:pPr>
            <a:r>
              <a:rPr lang="en-GB" sz="2000" b="1"/>
              <a:t>Gaining competitive advantage</a:t>
            </a:r>
            <a:r>
              <a:rPr lang="en-GB" sz="2000"/>
              <a:t>: By using data-driven pricing, e-commerce businesses can gain a competitive edge in the market.</a:t>
            </a:r>
          </a:p>
        </p:txBody>
      </p:sp>
    </p:spTree>
    <p:extLst>
      <p:ext uri="{BB962C8B-B14F-4D97-AF65-F5344CB8AC3E}">
        <p14:creationId xmlns:p14="http://schemas.microsoft.com/office/powerpoint/2010/main" val="14447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B36191-35AF-E46F-6827-359A9149DC3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DD8E7-3FF0-E529-2F51-334108FBF7D2}"/>
              </a:ext>
            </a:extLst>
          </p:cNvPr>
          <p:cNvSpPr>
            <a:spLocks noGrp="1"/>
          </p:cNvSpPr>
          <p:nvPr>
            <p:ph type="title"/>
          </p:nvPr>
        </p:nvSpPr>
        <p:spPr>
          <a:xfrm>
            <a:off x="466722" y="586855"/>
            <a:ext cx="3201366"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F72EC4E1-7709-B10B-9F0F-0781570BBECF}"/>
              </a:ext>
            </a:extLst>
          </p:cNvPr>
          <p:cNvSpPr>
            <a:spLocks noGrp="1"/>
          </p:cNvSpPr>
          <p:nvPr>
            <p:ph idx="1"/>
          </p:nvPr>
        </p:nvSpPr>
        <p:spPr>
          <a:xfrm>
            <a:off x="4810259" y="649480"/>
            <a:ext cx="6555347" cy="5546047"/>
          </a:xfrm>
        </p:spPr>
        <p:txBody>
          <a:bodyPr anchor="ctr">
            <a:normAutofit/>
          </a:bodyPr>
          <a:lstStyle/>
          <a:p>
            <a:pPr>
              <a:buNone/>
            </a:pPr>
            <a:r>
              <a:rPr lang="en-GB" sz="2000" b="1"/>
              <a:t>Fraud Detection</a:t>
            </a:r>
          </a:p>
          <a:p>
            <a:pPr>
              <a:buFont typeface="Arial" panose="020B0604020202020204" pitchFamily="34" charset="0"/>
              <a:buChar char="•"/>
            </a:pPr>
            <a:r>
              <a:rPr lang="en-GB" sz="2000" b="1"/>
              <a:t>Identifying fraudulent transactions</a:t>
            </a:r>
            <a:r>
              <a:rPr lang="en-GB" sz="2000"/>
              <a:t>: Machine learning algorithms can analyze transaction data to detect patterns and anomalies that may indicate fraud.</a:t>
            </a:r>
          </a:p>
          <a:p>
            <a:pPr>
              <a:buFont typeface="Arial" panose="020B0604020202020204" pitchFamily="34" charset="0"/>
              <a:buChar char="•"/>
            </a:pPr>
            <a:r>
              <a:rPr lang="en-GB" sz="2000" b="1"/>
              <a:t>Preventing financial losses</a:t>
            </a:r>
            <a:r>
              <a:rPr lang="en-GB" sz="2000"/>
              <a:t>: Effective fraud detection systems can help e-commerce businesses minimize financial losses and protect their customers.</a:t>
            </a:r>
          </a:p>
          <a:p>
            <a:pPr>
              <a:buFont typeface="Arial" panose="020B0604020202020204" pitchFamily="34" charset="0"/>
              <a:buChar char="•"/>
            </a:pPr>
            <a:r>
              <a:rPr lang="en-GB" sz="2000" b="1"/>
              <a:t>Building customer trust</a:t>
            </a:r>
            <a:r>
              <a:rPr lang="en-GB" sz="2000"/>
              <a:t>: By ensuring a safe and secure shopping environment, e-commerce businesses can build customer trust and loyalty</a:t>
            </a:r>
          </a:p>
        </p:txBody>
      </p:sp>
    </p:spTree>
    <p:extLst>
      <p:ext uri="{BB962C8B-B14F-4D97-AF65-F5344CB8AC3E}">
        <p14:creationId xmlns:p14="http://schemas.microsoft.com/office/powerpoint/2010/main" val="366330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1642" y="2981705"/>
            <a:ext cx="1369999" cy="397002"/>
          </a:xfrm>
          <a:prstGeom prst="rect">
            <a:avLst/>
          </a:prstGeom>
        </p:spPr>
      </p:pic>
      <p:graphicFrame>
        <p:nvGraphicFramePr>
          <p:cNvPr id="3" name="object 3"/>
          <p:cNvGraphicFramePr>
            <a:graphicFrameLocks noGrp="1"/>
          </p:cNvGraphicFramePr>
          <p:nvPr>
            <p:extLst>
              <p:ext uri="{D42A27DB-BD31-4B8C-83A1-F6EECF244321}">
                <p14:modId xmlns:p14="http://schemas.microsoft.com/office/powerpoint/2010/main" val="1884873564"/>
              </p:ext>
            </p:extLst>
          </p:nvPr>
        </p:nvGraphicFramePr>
        <p:xfrm>
          <a:off x="4648200" y="252095"/>
          <a:ext cx="6400800" cy="6055262"/>
        </p:xfrm>
        <a:graphic>
          <a:graphicData uri="http://schemas.openxmlformats.org/drawingml/2006/table">
            <a:tbl>
              <a:tblPr firstRow="1" bandRow="1">
                <a:tableStyleId>{2D5ABB26-0587-4C30-8999-92F81FD0307C}</a:tableStyleId>
              </a:tblPr>
              <a:tblGrid>
                <a:gridCol w="5157932">
                  <a:extLst>
                    <a:ext uri="{9D8B030D-6E8A-4147-A177-3AD203B41FA5}">
                      <a16:colId xmlns:a16="http://schemas.microsoft.com/office/drawing/2014/main" val="20000"/>
                    </a:ext>
                  </a:extLst>
                </a:gridCol>
                <a:gridCol w="1242868">
                  <a:extLst>
                    <a:ext uri="{9D8B030D-6E8A-4147-A177-3AD203B41FA5}">
                      <a16:colId xmlns:a16="http://schemas.microsoft.com/office/drawing/2014/main" val="20001"/>
                    </a:ext>
                  </a:extLst>
                </a:gridCol>
              </a:tblGrid>
              <a:tr h="227432">
                <a:tc>
                  <a:txBody>
                    <a:bodyPr/>
                    <a:lstStyle/>
                    <a:p>
                      <a:pPr marL="54610">
                        <a:lnSpc>
                          <a:spcPct val="100000"/>
                        </a:lnSpc>
                        <a:spcBef>
                          <a:spcPts val="325"/>
                        </a:spcBef>
                      </a:pPr>
                      <a:r>
                        <a:rPr sz="1050" spc="-10" dirty="0">
                          <a:solidFill>
                            <a:srgbClr val="FFFFFF"/>
                          </a:solidFill>
                          <a:latin typeface="Arial" panose="020B0604020202020204" pitchFamily="34" charset="0"/>
                          <a:cs typeface="Arial" panose="020B0604020202020204" pitchFamily="34" charset="0"/>
                        </a:rPr>
                        <a:t>Topic</a:t>
                      </a:r>
                      <a:endParaRPr sz="1050" dirty="0">
                        <a:latin typeface="Arial" panose="020B0604020202020204" pitchFamily="34" charset="0"/>
                        <a:cs typeface="Arial" panose="020B0604020202020204" pitchFamily="34" charset="0"/>
                      </a:endParaRPr>
                    </a:p>
                  </a:txBody>
                  <a:tcPr marL="0" marR="0" marT="41275" marB="0">
                    <a:lnL w="9525">
                      <a:solidFill>
                        <a:srgbClr val="0078D3"/>
                      </a:solidFill>
                      <a:prstDash val="solid"/>
                    </a:lnL>
                    <a:solidFill>
                      <a:srgbClr val="0078D3"/>
                    </a:solidFill>
                  </a:tcPr>
                </a:tc>
                <a:tc>
                  <a:txBody>
                    <a:bodyPr/>
                    <a:lstStyle/>
                    <a:p>
                      <a:pPr marL="55244">
                        <a:lnSpc>
                          <a:spcPct val="100000"/>
                        </a:lnSpc>
                        <a:spcBef>
                          <a:spcPts val="325"/>
                        </a:spcBef>
                      </a:pPr>
                      <a:endParaRPr lang="en-US" sz="1050" dirty="0">
                        <a:latin typeface="Arial" panose="020B0604020202020204" pitchFamily="34" charset="0"/>
                        <a:cs typeface="Arial" panose="020B0604020202020204" pitchFamily="34" charset="0"/>
                      </a:endParaRPr>
                    </a:p>
                  </a:txBody>
                  <a:tcPr marL="0" marR="0" marT="41275" marB="0">
                    <a:lnR w="9525">
                      <a:solidFill>
                        <a:srgbClr val="0078D3"/>
                      </a:solidFill>
                      <a:prstDash val="solid"/>
                    </a:lnR>
                    <a:solidFill>
                      <a:srgbClr val="0078D3"/>
                    </a:solidFill>
                  </a:tcPr>
                </a:tc>
                <a:extLst>
                  <a:ext uri="{0D108BD9-81ED-4DB2-BD59-A6C34878D82A}">
                    <a16:rowId xmlns:a16="http://schemas.microsoft.com/office/drawing/2014/main" val="10000"/>
                  </a:ext>
                </a:extLst>
              </a:tr>
              <a:tr h="206964">
                <a:tc>
                  <a:txBody>
                    <a:bodyPr/>
                    <a:lstStyle/>
                    <a:p>
                      <a:pPr marL="54610">
                        <a:lnSpc>
                          <a:spcPct val="100000"/>
                        </a:lnSpc>
                        <a:spcBef>
                          <a:spcPts val="220"/>
                        </a:spcBef>
                      </a:pPr>
                      <a:r>
                        <a:rPr lang="en-US" sz="1050" b="1" spc="-10" dirty="0">
                          <a:solidFill>
                            <a:srgbClr val="FFFFFF"/>
                          </a:solidFill>
                          <a:latin typeface="Arial" panose="020B0604020202020204" pitchFamily="34" charset="0"/>
                          <a:cs typeface="Arial" panose="020B0604020202020204" pitchFamily="34" charset="0"/>
                        </a:rPr>
                        <a:t>Introduction to Data Science</a:t>
                      </a:r>
                      <a:endParaRPr sz="1050" dirty="0">
                        <a:latin typeface="Arial" panose="020B0604020202020204" pitchFamily="34" charset="0"/>
                        <a:cs typeface="Arial" panose="020B0604020202020204" pitchFamily="34" charset="0"/>
                      </a:endParaRPr>
                    </a:p>
                  </a:txBody>
                  <a:tcPr marL="0" marR="0" marT="27940" marB="0">
                    <a:lnL w="9525">
                      <a:solidFill>
                        <a:srgbClr val="0078D3"/>
                      </a:solidFill>
                      <a:prstDash val="solid"/>
                    </a:lnL>
                    <a:lnB w="9525">
                      <a:solidFill>
                        <a:srgbClr val="0078D3"/>
                      </a:solidFill>
                      <a:prstDash val="solid"/>
                    </a:lnB>
                  </a:tcPr>
                </a:tc>
                <a:tc>
                  <a:txBody>
                    <a:bodyPr/>
                    <a:lstStyle/>
                    <a:p>
                      <a:pPr marL="55244">
                        <a:lnSpc>
                          <a:spcPct val="100000"/>
                        </a:lnSpc>
                        <a:spcBef>
                          <a:spcPts val="220"/>
                        </a:spcBef>
                      </a:pPr>
                      <a:endParaRPr lang="en-US" sz="1050" dirty="0">
                        <a:latin typeface="Arial" panose="020B0604020202020204" pitchFamily="34" charset="0"/>
                        <a:cs typeface="Arial" panose="020B0604020202020204" pitchFamily="34" charset="0"/>
                      </a:endParaRPr>
                    </a:p>
                  </a:txBody>
                  <a:tcPr marL="0" marR="0" marT="27940" marB="0">
                    <a:lnR w="9525">
                      <a:solidFill>
                        <a:srgbClr val="0078D3"/>
                      </a:solidFill>
                      <a:prstDash val="solid"/>
                    </a:lnR>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1"/>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What is Data Science?</a:t>
                      </a:r>
                    </a:p>
                  </a:txBody>
                  <a:tcPr marL="0" marR="0" marT="33019" marB="0">
                    <a:lnL w="9525">
                      <a:solidFill>
                        <a:srgbClr val="0078D3"/>
                      </a:solidFill>
                      <a:prstDash val="solid"/>
                    </a:lnL>
                    <a:lnT w="9525">
                      <a:solidFill>
                        <a:srgbClr val="0078D3"/>
                      </a:solidFill>
                      <a:prstDash val="solid"/>
                    </a:lnT>
                    <a:lnB w="9525">
                      <a:solidFill>
                        <a:srgbClr val="0078D3"/>
                      </a:solidFill>
                      <a:prstDash val="solid"/>
                    </a:lnB>
                  </a:tcPr>
                </a:tc>
                <a:tc rowSpan="6">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75"/>
                        </a:spcBef>
                      </a:pPr>
                      <a:endParaRPr lang="en-US" sz="1050" b="1" dirty="0">
                        <a:latin typeface="Arial" panose="020B0604020202020204" pitchFamily="34" charset="0"/>
                        <a:cs typeface="Arial" panose="020B0604020202020204" pitchFamily="34" charset="0"/>
                      </a:endParaRPr>
                    </a:p>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1</a:t>
                      </a: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endParaRPr lang="en-US" sz="1050" b="1" dirty="0">
                        <a:latin typeface="Arial" panose="020B0604020202020204" pitchFamily="34" charset="0"/>
                        <a:cs typeface="Arial" panose="020B0604020202020204" pitchFamily="34" charset="0"/>
                      </a:endParaRPr>
                    </a:p>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2"/>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Why is Data Science Important?</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161583671"/>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Data Science Process</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2596658629"/>
                  </a:ext>
                </a:extLst>
              </a:tr>
              <a:tr h="210944">
                <a:tc>
                  <a:txBody>
                    <a:bodyPr/>
                    <a:lstStyle/>
                    <a:p>
                      <a:pPr marL="54610" marR="0" lvl="0" indent="0" defTabSz="914400" eaLnBrk="1" fontAlgn="auto" latinLnBrk="0" hangingPunct="1">
                        <a:lnSpc>
                          <a:spcPct val="100000"/>
                        </a:lnSpc>
                        <a:spcBef>
                          <a:spcPts val="259"/>
                        </a:spcBef>
                        <a:spcAft>
                          <a:spcPts val="0"/>
                        </a:spcAft>
                        <a:buClrTx/>
                        <a:buSzTx/>
                        <a:buFontTx/>
                        <a:buNone/>
                        <a:tabLst/>
                        <a:defRPr/>
                      </a:pPr>
                      <a:r>
                        <a:rPr lang="en-GB" sz="1050" dirty="0">
                          <a:solidFill>
                            <a:schemeClr val="bg1"/>
                          </a:solidFill>
                          <a:latin typeface="Arial" panose="020B0604020202020204" pitchFamily="34" charset="0"/>
                          <a:cs typeface="Arial" panose="020B0604020202020204" pitchFamily="34" charset="0"/>
                        </a:rPr>
                        <a:t>Core Components and Skills</a:t>
                      </a:r>
                      <a:endParaRPr lang="en-US" sz="1050" dirty="0">
                        <a:solidFill>
                          <a:schemeClr val="bg1"/>
                        </a:solidFill>
                        <a:latin typeface="Arial" panose="020B0604020202020204" pitchFamily="34" charset="0"/>
                        <a:cs typeface="Arial" panose="020B0604020202020204" pitchFamily="34" charset="0"/>
                      </a:endParaRP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4126208397"/>
                  </a:ext>
                </a:extLst>
              </a:tr>
              <a:tr h="311596">
                <a:tc>
                  <a:txBody>
                    <a:bodyPr/>
                    <a:lstStyle/>
                    <a:p>
                      <a:pPr marL="54610" marR="0" lvl="0" indent="0" defTabSz="914400" eaLnBrk="1" fontAlgn="auto" latinLnBrk="0" hangingPunct="1">
                        <a:lnSpc>
                          <a:spcPct val="100000"/>
                        </a:lnSpc>
                        <a:spcBef>
                          <a:spcPts val="259"/>
                        </a:spcBef>
                        <a:spcAft>
                          <a:spcPts val="0"/>
                        </a:spcAft>
                        <a:buClrTx/>
                        <a:buSzTx/>
                        <a:buFontTx/>
                        <a:buNone/>
                        <a:tabLst/>
                        <a:defRPr/>
                      </a:pPr>
                      <a:r>
                        <a:rPr lang="en-GB" sz="1050" dirty="0">
                          <a:solidFill>
                            <a:schemeClr val="bg1"/>
                          </a:solidFill>
                          <a:latin typeface="Arial" panose="020B0604020202020204" pitchFamily="34" charset="0"/>
                          <a:cs typeface="Arial" panose="020B0604020202020204" pitchFamily="34" charset="0"/>
                        </a:rPr>
                        <a:t>Tools and Technologies</a:t>
                      </a:r>
                      <a:endParaRPr lang="en-US" sz="1050" dirty="0">
                        <a:latin typeface="Arial" panose="020B0604020202020204" pitchFamily="34" charset="0"/>
                        <a:cs typeface="Arial" panose="020B0604020202020204" pitchFamily="34" charset="0"/>
                      </a:endParaRP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54610" marR="0" lvl="0" indent="0" defTabSz="914400" eaLnBrk="1" fontAlgn="auto" latinLnBrk="0" hangingPunct="1">
                        <a:lnSpc>
                          <a:spcPct val="100000"/>
                        </a:lnSpc>
                        <a:spcBef>
                          <a:spcPts val="259"/>
                        </a:spcBef>
                        <a:spcAft>
                          <a:spcPts val="0"/>
                        </a:spcAft>
                        <a:buClrTx/>
                        <a:buSzTx/>
                        <a:buFontTx/>
                        <a:buNone/>
                        <a:tabLst/>
                        <a:defRPr/>
                      </a:pPr>
                      <a:endParaRPr lang="en-US" sz="1050" dirty="0">
                        <a:latin typeface="Arial" panose="020B0604020202020204" pitchFamily="34" charset="0"/>
                        <a:cs typeface="Arial" panose="020B0604020202020204" pitchFamily="34" charset="0"/>
                      </a:endParaRPr>
                    </a:p>
                  </a:txBody>
                  <a:tcPr marL="0" marR="0" marT="33019" marB="0">
                    <a:lnL w="9525" cap="flat" cmpd="sng" algn="ctr">
                      <a:solidFill>
                        <a:srgbClr val="0078D3"/>
                      </a:solidFill>
                      <a:prstDash val="solid"/>
                      <a:round/>
                      <a:headEnd type="none" w="med" len="med"/>
                      <a:tailEnd type="none" w="med" len="me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endParaRPr lang="en-PK"/>
                    </a:p>
                  </a:txBody>
                  <a:tcPr>
                    <a:lnT w="9525" cap="flat" cmpd="sng" algn="ctr">
                      <a:solidFill>
                        <a:srgbClr val="0078D3"/>
                      </a:solidFill>
                      <a:prstDash val="solid"/>
                      <a:round/>
                      <a:headEnd type="none" w="med" len="med"/>
                      <a:tailEnd type="none" w="med" len="med"/>
                    </a:lnT>
                  </a:tcPr>
                </a:tc>
                <a:extLst>
                  <a:ext uri="{0D108BD9-81ED-4DB2-BD59-A6C34878D82A}">
                    <a16:rowId xmlns:a16="http://schemas.microsoft.com/office/drawing/2014/main" val="2757540446"/>
                  </a:ext>
                </a:extLst>
              </a:tr>
              <a:tr h="210944">
                <a:tc>
                  <a:txBody>
                    <a:bodyPr/>
                    <a:lstStyle/>
                    <a:p>
                      <a:pPr marL="54610">
                        <a:lnSpc>
                          <a:spcPct val="100000"/>
                        </a:lnSpc>
                        <a:spcBef>
                          <a:spcPts val="260"/>
                        </a:spcBef>
                      </a:pPr>
                      <a:r>
                        <a:rPr lang="en-GB" sz="1050" b="1" dirty="0">
                          <a:solidFill>
                            <a:srgbClr val="FFFFFF"/>
                          </a:solidFill>
                          <a:latin typeface="Arial" panose="020B0604020202020204" pitchFamily="34" charset="0"/>
                          <a:cs typeface="Arial" panose="020B0604020202020204" pitchFamily="34" charset="0"/>
                        </a:rPr>
                        <a:t>Data Science  applications in industries</a:t>
                      </a:r>
                      <a:endParaRPr sz="1050" dirty="0">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7">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101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Module  # 2</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2"/>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Finance &amp; Banking</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3"/>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Healthcare</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4"/>
                  </a:ext>
                </a:extLst>
              </a:tr>
              <a:tr h="210944">
                <a:tc>
                  <a:txBody>
                    <a:bodyPr/>
                    <a:lstStyle/>
                    <a:p>
                      <a:pPr marL="521334">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Retail &amp; E-Commerce</a:t>
                      </a:r>
                      <a:endParaRPr sz="1050" dirty="0">
                        <a:solidFill>
                          <a:schemeClr val="bg1"/>
                        </a:solidFill>
                        <a:latin typeface="Arial" panose="020B0604020202020204" pitchFamily="34" charset="0"/>
                        <a:cs typeface="Arial" panose="020B0604020202020204" pitchFamily="34" charset="0"/>
                      </a:endParaRP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2870960262"/>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Manufacturing &amp; Supply Chain</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257549341"/>
                  </a:ext>
                </a:extLst>
              </a:tr>
              <a:tr h="210944">
                <a:tc>
                  <a:txBody>
                    <a:bodyPr/>
                    <a:lstStyle/>
                    <a:p>
                      <a:pPr marL="521334">
                        <a:lnSpc>
                          <a:spcPct val="100000"/>
                        </a:lnSpc>
                        <a:spcBef>
                          <a:spcPts val="254"/>
                        </a:spcBef>
                      </a:pPr>
                      <a:r>
                        <a:rPr lang="en-GB" sz="1050" dirty="0">
                          <a:solidFill>
                            <a:schemeClr val="bg1"/>
                          </a:solidFill>
                          <a:latin typeface="Arial" panose="020B0604020202020204" pitchFamily="34" charset="0"/>
                          <a:cs typeface="Arial" panose="020B0604020202020204" pitchFamily="34" charset="0"/>
                        </a:rPr>
                        <a:t>Telecommunications &amp; Media</a:t>
                      </a:r>
                      <a:endParaRPr sz="1050" dirty="0">
                        <a:solidFill>
                          <a:schemeClr val="bg1"/>
                        </a:solidFill>
                        <a:latin typeface="Arial" panose="020B0604020202020204" pitchFamily="34" charset="0"/>
                        <a:cs typeface="Arial" panose="020B0604020202020204" pitchFamily="34" charset="0"/>
                      </a:endParaRPr>
                    </a:p>
                  </a:txBody>
                  <a:tcPr marL="0" marR="0" marT="32384"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296259275"/>
                  </a:ext>
                </a:extLst>
              </a:tr>
              <a:tr h="210944">
                <a:tc>
                  <a:txBody>
                    <a:bodyPr/>
                    <a:lstStyle/>
                    <a:p>
                      <a:pPr marL="54610" marR="0" lvl="0" indent="0" algn="l" defTabSz="914400" rtl="0" eaLnBrk="1" fontAlgn="auto" latinLnBrk="0" hangingPunct="1">
                        <a:lnSpc>
                          <a:spcPct val="100000"/>
                        </a:lnSpc>
                        <a:spcBef>
                          <a:spcPts val="265"/>
                        </a:spcBef>
                        <a:spcAft>
                          <a:spcPts val="0"/>
                        </a:spcAft>
                        <a:buClrTx/>
                        <a:buSzTx/>
                        <a:buFontTx/>
                        <a:buNone/>
                        <a:tabLst/>
                        <a:defRPr/>
                      </a:pPr>
                      <a:endParaRPr lang="en-GB" sz="105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8"/>
                  </a:ext>
                </a:extLst>
              </a:tr>
              <a:tr h="218903">
                <a:tc>
                  <a:txBody>
                    <a:bodyPr/>
                    <a:lstStyle/>
                    <a:p>
                      <a:pPr marL="54610">
                        <a:lnSpc>
                          <a:spcPct val="100000"/>
                        </a:lnSpc>
                        <a:spcBef>
                          <a:spcPts val="300"/>
                        </a:spcBef>
                      </a:pPr>
                      <a:r>
                        <a:rPr lang="en-GB" sz="1050" b="1" dirty="0">
                          <a:solidFill>
                            <a:srgbClr val="FFFFFF"/>
                          </a:solidFill>
                          <a:latin typeface="Arial" panose="020B0604020202020204" pitchFamily="34" charset="0"/>
                          <a:cs typeface="Arial" panose="020B0604020202020204" pitchFamily="34" charset="0"/>
                        </a:rPr>
                        <a:t>Understanding the role of data science  in decision-making and problem-solving</a:t>
                      </a:r>
                      <a:endParaRPr sz="1050" dirty="0">
                        <a:latin typeface="Arial" panose="020B0604020202020204" pitchFamily="34" charset="0"/>
                        <a:cs typeface="Arial" panose="020B0604020202020204" pitchFamily="34" charset="0"/>
                      </a:endParaRP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4">
                  <a:txBody>
                    <a:bodyPr/>
                    <a:lstStyle/>
                    <a:p>
                      <a:pPr>
                        <a:lnSpc>
                          <a:spcPct val="100000"/>
                        </a:lnSpc>
                      </a:pPr>
                      <a:r>
                        <a:rPr lang="en-US" sz="1050" b="1" spc="-10" dirty="0">
                          <a:solidFill>
                            <a:srgbClr val="FFFFFF"/>
                          </a:solidFill>
                          <a:latin typeface="Arial" panose="020B0604020202020204" pitchFamily="34" charset="0"/>
                          <a:cs typeface="Arial" panose="020B0604020202020204" pitchFamily="34" charset="0"/>
                        </a:rPr>
                        <a:t>Module  # 3</a:t>
                      </a: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2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solidFill>
                      <a:schemeClr val="tx1"/>
                    </a:solidFill>
                  </a:tcPr>
                </a:tc>
                <a:extLst>
                  <a:ext uri="{0D108BD9-81ED-4DB2-BD59-A6C34878D82A}">
                    <a16:rowId xmlns:a16="http://schemas.microsoft.com/office/drawing/2014/main" val="10019"/>
                  </a:ext>
                </a:extLst>
              </a:tr>
              <a:tr h="218903">
                <a:tc>
                  <a:txBody>
                    <a:bodyPr/>
                    <a:lstStyle/>
                    <a:p>
                      <a:pPr marL="54610" marR="0" lvl="0" indent="0" algn="l" defTabSz="914400" rtl="0" eaLnBrk="1" fontAlgn="auto" latinLnBrk="0" hangingPunct="1">
                        <a:lnSpc>
                          <a:spcPct val="100000"/>
                        </a:lnSpc>
                        <a:spcBef>
                          <a:spcPts val="300"/>
                        </a:spcBef>
                        <a:spcAft>
                          <a:spcPts val="0"/>
                        </a:spcAft>
                        <a:buClrTx/>
                        <a:buSzTx/>
                        <a:buFontTx/>
                        <a:buNone/>
                        <a:tabLst/>
                        <a:defRPr/>
                      </a:pPr>
                      <a:r>
                        <a:rPr lang="en-GB" sz="1050" dirty="0">
                          <a:solidFill>
                            <a:schemeClr val="bg1"/>
                          </a:solidFill>
                          <a:latin typeface="Arial" panose="020B0604020202020204" pitchFamily="34" charset="0"/>
                          <a:cs typeface="Arial" panose="020B0604020202020204" pitchFamily="34" charset="0"/>
                        </a:rPr>
                        <a:t>Probability &amp; Statistics for Data Science</a:t>
                      </a: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endParaRPr lang="en-PK"/>
                    </a:p>
                  </a:txBody>
                  <a:tcPr/>
                </a:tc>
                <a:extLst>
                  <a:ext uri="{0D108BD9-81ED-4DB2-BD59-A6C34878D82A}">
                    <a16:rowId xmlns:a16="http://schemas.microsoft.com/office/drawing/2014/main" val="3968281800"/>
                  </a:ext>
                </a:extLst>
              </a:tr>
              <a:tr h="191612">
                <a:tc>
                  <a:txBody>
                    <a:bodyPr/>
                    <a:lstStyle/>
                    <a:p>
                      <a:pPr marL="521334" algn="l">
                        <a:lnSpc>
                          <a:spcPct val="100000"/>
                        </a:lnSpc>
                        <a:spcBef>
                          <a:spcPts val="180"/>
                        </a:spcBef>
                      </a:pPr>
                      <a:r>
                        <a:rPr lang="en-GB" sz="1050" dirty="0">
                          <a:solidFill>
                            <a:schemeClr val="bg1"/>
                          </a:solidFill>
                          <a:latin typeface="Arial" panose="020B0604020202020204" pitchFamily="34" charset="0"/>
                          <a:cs typeface="Arial" panose="020B0604020202020204" pitchFamily="34" charset="0"/>
                        </a:rPr>
                        <a:t>Introduction to Probability &amp; Statistics for Data Science</a:t>
                      </a:r>
                    </a:p>
                    <a:p>
                      <a:pPr marL="521334" algn="l">
                        <a:lnSpc>
                          <a:spcPct val="100000"/>
                        </a:lnSpc>
                        <a:spcBef>
                          <a:spcPts val="180"/>
                        </a:spcBef>
                      </a:pPr>
                      <a:endParaRPr sz="1050" dirty="0">
                        <a:solidFill>
                          <a:schemeClr val="bg1"/>
                        </a:solidFill>
                        <a:latin typeface="Arial" panose="020B0604020202020204" pitchFamily="34" charset="0"/>
                        <a:cs typeface="Arial" panose="020B0604020202020204" pitchFamily="34" charset="0"/>
                      </a:endParaRPr>
                    </a:p>
                  </a:txBody>
                  <a:tcPr marL="0" marR="0" marT="2286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a:solidFill>
                        <a:srgbClr val="0078D3"/>
                      </a:solidFill>
                      <a:prstDash val="solid"/>
                    </a:lnB>
                  </a:tcPr>
                </a:tc>
                <a:extLst>
                  <a:ext uri="{0D108BD9-81ED-4DB2-BD59-A6C34878D82A}">
                    <a16:rowId xmlns:a16="http://schemas.microsoft.com/office/drawing/2014/main" val="10025"/>
                  </a:ext>
                </a:extLst>
              </a:tr>
              <a:tr h="210944">
                <a:tc>
                  <a:txBody>
                    <a:bodyPr/>
                    <a:lstStyle/>
                    <a:p>
                      <a:pPr marL="521334">
                        <a:lnSpc>
                          <a:spcPct val="100000"/>
                        </a:lnSpc>
                        <a:spcBef>
                          <a:spcPts val="265"/>
                        </a:spcBef>
                      </a:pPr>
                      <a:r>
                        <a:rPr lang="en-PK" sz="1000" kern="1200" dirty="0">
                          <a:solidFill>
                            <a:schemeClr val="bg1"/>
                          </a:solidFill>
                          <a:effectLst/>
                          <a:latin typeface="Arial" panose="020B0604020202020204" pitchFamily="34" charset="0"/>
                          <a:ea typeface="+mn-ea"/>
                          <a:cs typeface="Arial" panose="020B0604020202020204" pitchFamily="34" charset="0"/>
                        </a:rPr>
                        <a:t>Basic concepts in probability</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a:solidFill>
                        <a:srgbClr val="0078D3"/>
                      </a:solidFill>
                      <a:prstDash val="solid"/>
                    </a:lnB>
                  </a:tcPr>
                </a:tc>
                <a:extLst>
                  <a:ext uri="{0D108BD9-81ED-4DB2-BD59-A6C34878D82A}">
                    <a16:rowId xmlns:a16="http://schemas.microsoft.com/office/drawing/2014/main" val="10026"/>
                  </a:ext>
                </a:extLst>
              </a:tr>
              <a:tr h="210944">
                <a:tc>
                  <a:txBody>
                    <a:bodyPr/>
                    <a:lstStyle/>
                    <a:p>
                      <a:pPr marL="521334">
                        <a:lnSpc>
                          <a:spcPct val="100000"/>
                        </a:lnSpc>
                        <a:spcBef>
                          <a:spcPts val="265"/>
                        </a:spcBef>
                      </a:pPr>
                      <a:r>
                        <a:rPr lang="en-PK" sz="1000" kern="1200" dirty="0">
                          <a:solidFill>
                            <a:schemeClr val="bg1"/>
                          </a:solidFill>
                          <a:effectLst/>
                          <a:latin typeface="Arial" panose="020B0604020202020204" pitchFamily="34" charset="0"/>
                          <a:ea typeface="+mn-ea"/>
                          <a:cs typeface="Arial" panose="020B0604020202020204" pitchFamily="34" charset="0"/>
                        </a:rPr>
                        <a:t>Random variables and probability distributions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664284480"/>
                  </a:ext>
                </a:extLst>
              </a:tr>
              <a:tr h="210944">
                <a:tc>
                  <a:txBody>
                    <a:bodyPr/>
                    <a:lstStyle/>
                    <a:p>
                      <a:pPr marL="521334">
                        <a:lnSpc>
                          <a:spcPct val="100000"/>
                        </a:lnSpc>
                        <a:spcBef>
                          <a:spcPts val="265"/>
                        </a:spcBef>
                      </a:pPr>
                      <a:r>
                        <a:rPr lang="en-PK" sz="1000" kern="1200" dirty="0">
                          <a:solidFill>
                            <a:schemeClr val="bg1"/>
                          </a:solidFill>
                          <a:effectLst/>
                          <a:latin typeface="Arial" panose="020B0604020202020204" pitchFamily="34" charset="0"/>
                          <a:ea typeface="+mn-ea"/>
                          <a:cs typeface="Arial" panose="020B0604020202020204" pitchFamily="34" charset="0"/>
                        </a:rPr>
                        <a:t>Key statistical concepts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857871723"/>
                  </a:ext>
                </a:extLst>
              </a:tr>
              <a:tr h="210944">
                <a:tc>
                  <a:txBody>
                    <a:bodyPr/>
                    <a:lstStyle/>
                    <a:p>
                      <a:pPr marL="521334" marR="0" lvl="0" indent="0" algn="l" defTabSz="914400" rtl="0" eaLnBrk="1" fontAlgn="auto" latinLnBrk="0" hangingPunct="1">
                        <a:lnSpc>
                          <a:spcPct val="100000"/>
                        </a:lnSpc>
                        <a:spcBef>
                          <a:spcPts val="265"/>
                        </a:spcBef>
                        <a:spcAft>
                          <a:spcPts val="0"/>
                        </a:spcAft>
                        <a:buClrTx/>
                        <a:buSzTx/>
                        <a:buFontTx/>
                        <a:buNone/>
                        <a:tabLst/>
                        <a:defRPr/>
                      </a:pPr>
                      <a:r>
                        <a:rPr lang="en-PK" sz="1000" kern="1200" dirty="0">
                          <a:solidFill>
                            <a:schemeClr val="bg1"/>
                          </a:solidFill>
                          <a:effectLst/>
                          <a:latin typeface="Arial" panose="020B0604020202020204" pitchFamily="34" charset="0"/>
                          <a:ea typeface="+mn-ea"/>
                          <a:cs typeface="Arial" panose="020B0604020202020204" pitchFamily="34" charset="0"/>
                        </a:rPr>
                        <a:t>Descriptive statistics</a:t>
                      </a:r>
                      <a:r>
                        <a:rPr lang="en-GB" sz="1000" kern="1200" dirty="0">
                          <a:solidFill>
                            <a:schemeClr val="bg1"/>
                          </a:solidFill>
                          <a:effectLst/>
                          <a:latin typeface="Arial" panose="020B0604020202020204" pitchFamily="34" charset="0"/>
                          <a:ea typeface="+mn-ea"/>
                          <a:cs typeface="Arial" panose="020B0604020202020204" pitchFamily="34" charset="0"/>
                        </a:rPr>
                        <a:t> Inferential statistics</a:t>
                      </a:r>
                      <a:endParaRPr lang="en-GB" sz="1000" dirty="0">
                        <a:solidFill>
                          <a:schemeClr val="bg1"/>
                        </a:solidFill>
                        <a:latin typeface="Arial" panose="020B0604020202020204" pitchFamily="34" charset="0"/>
                        <a:cs typeface="Arial" panose="020B0604020202020204" pitchFamily="34" charset="0"/>
                      </a:endParaRPr>
                    </a:p>
                    <a:p>
                      <a:pPr marL="521334">
                        <a:lnSpc>
                          <a:spcPct val="100000"/>
                        </a:lnSpc>
                        <a:spcBef>
                          <a:spcPts val="265"/>
                        </a:spcBef>
                      </a:pP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965777749"/>
                  </a:ext>
                </a:extLst>
              </a:tr>
              <a:tr h="210944">
                <a:tc>
                  <a:txBody>
                    <a:bodyPr/>
                    <a:lstStyle/>
                    <a:p>
                      <a:pPr marL="521334" marR="0" lvl="0" indent="0" algn="l" defTabSz="914400" rtl="0" eaLnBrk="1" fontAlgn="auto" latinLnBrk="0" hangingPunct="1">
                        <a:lnSpc>
                          <a:spcPct val="100000"/>
                        </a:lnSpc>
                        <a:spcBef>
                          <a:spcPts val="265"/>
                        </a:spcBef>
                        <a:spcAft>
                          <a:spcPts val="0"/>
                        </a:spcAft>
                        <a:buClrTx/>
                        <a:buSzTx/>
                        <a:buFontTx/>
                        <a:buNone/>
                        <a:tabLst/>
                        <a:defRPr/>
                      </a:pPr>
                      <a:r>
                        <a:rPr lang="en-PK" sz="1000" kern="1200" dirty="0">
                          <a:solidFill>
                            <a:schemeClr val="bg1"/>
                          </a:solidFill>
                          <a:effectLst/>
                          <a:latin typeface="Arial" panose="020B0604020202020204" pitchFamily="34" charset="0"/>
                          <a:ea typeface="+mn-ea"/>
                          <a:cs typeface="Arial" panose="020B0604020202020204" pitchFamily="34" charset="0"/>
                        </a:rPr>
                        <a:t>Integration into machine learning and predictive analytics</a:t>
                      </a:r>
                    </a:p>
                    <a:p>
                      <a:pPr marL="521334">
                        <a:lnSpc>
                          <a:spcPct val="100000"/>
                        </a:lnSpc>
                        <a:spcBef>
                          <a:spcPts val="265"/>
                        </a:spcBef>
                      </a:pP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112688256"/>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E47034-9101-C7BE-151A-0BF15DA39A7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1B7A01-BE1F-9F7A-738D-D87F31BC6CC7}"/>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1053EC47-EC79-66AF-2DEB-513013BA6D15}"/>
              </a:ext>
            </a:extLst>
          </p:cNvPr>
          <p:cNvSpPr>
            <a:spLocks noGrp="1"/>
          </p:cNvSpPr>
          <p:nvPr>
            <p:ph idx="1"/>
          </p:nvPr>
        </p:nvSpPr>
        <p:spPr>
          <a:xfrm>
            <a:off x="6503158" y="649480"/>
            <a:ext cx="4862447" cy="5546047"/>
          </a:xfrm>
        </p:spPr>
        <p:txBody>
          <a:bodyPr anchor="ctr">
            <a:normAutofit/>
          </a:bodyPr>
          <a:lstStyle/>
          <a:p>
            <a:pPr>
              <a:buNone/>
            </a:pPr>
            <a:r>
              <a:rPr lang="en-GB" sz="1700" b="1"/>
              <a:t>Manufacturing</a:t>
            </a:r>
          </a:p>
          <a:p>
            <a:pPr>
              <a:buNone/>
            </a:pPr>
            <a:r>
              <a:rPr lang="en-GB" sz="1700"/>
              <a:t>Data science is revolutionizing manufacturing, leading to increased efficiency, reduced costs, and improved product quality.</a:t>
            </a:r>
          </a:p>
          <a:p>
            <a:pPr>
              <a:buNone/>
            </a:pPr>
            <a:r>
              <a:rPr lang="en-GB" sz="1700" b="1"/>
              <a:t>Predictive Maintenance</a:t>
            </a:r>
          </a:p>
          <a:p>
            <a:pPr>
              <a:buFont typeface="Arial" panose="020B0604020202020204" pitchFamily="34" charset="0"/>
              <a:buChar char="•"/>
            </a:pPr>
            <a:r>
              <a:rPr lang="en-GB" sz="1700" b="1"/>
              <a:t>Predicting equipment failures</a:t>
            </a:r>
            <a:r>
              <a:rPr lang="en-GB" sz="1700"/>
              <a:t>: By analyzing sensor data and other information, data science can help predict when equipment is likely to fail.</a:t>
            </a:r>
          </a:p>
          <a:p>
            <a:pPr>
              <a:buFont typeface="Arial" panose="020B0604020202020204" pitchFamily="34" charset="0"/>
              <a:buChar char="•"/>
            </a:pPr>
            <a:r>
              <a:rPr lang="en-GB" sz="1700" b="1"/>
              <a:t>Preventing downtime</a:t>
            </a:r>
            <a:r>
              <a:rPr lang="en-GB" sz="1700"/>
              <a:t>: Predictive maintenance enables manufacturers to schedule maintenance proactively, minimizing downtime and production disruptions.</a:t>
            </a:r>
          </a:p>
          <a:p>
            <a:pPr>
              <a:buFont typeface="Arial" panose="020B0604020202020204" pitchFamily="34" charset="0"/>
              <a:buChar char="•"/>
            </a:pPr>
            <a:r>
              <a:rPr lang="en-GB" sz="1700" b="1"/>
              <a:t>Reducing maintenance costs</a:t>
            </a:r>
            <a:r>
              <a:rPr lang="en-GB" sz="1700"/>
              <a:t>: By performing maintenance only when needed, manufacturers can reduce maintenance costs and improve operational efficiency.</a:t>
            </a:r>
          </a:p>
        </p:txBody>
      </p:sp>
    </p:spTree>
    <p:extLst>
      <p:ext uri="{BB962C8B-B14F-4D97-AF65-F5344CB8AC3E}">
        <p14:creationId xmlns:p14="http://schemas.microsoft.com/office/powerpoint/2010/main" val="1611970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188CBC-244E-B0F5-9396-8B888830E3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CF3879-69F4-72EA-8D6F-CE77B927285F}"/>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0C40EDD8-33B8-EA67-63C7-6E88DE0D44C2}"/>
              </a:ext>
            </a:extLst>
          </p:cNvPr>
          <p:cNvSpPr>
            <a:spLocks noGrp="1"/>
          </p:cNvSpPr>
          <p:nvPr>
            <p:ph idx="1"/>
          </p:nvPr>
        </p:nvSpPr>
        <p:spPr>
          <a:xfrm>
            <a:off x="6503158" y="649480"/>
            <a:ext cx="4862447" cy="5546047"/>
          </a:xfrm>
        </p:spPr>
        <p:txBody>
          <a:bodyPr anchor="ctr">
            <a:normAutofit/>
          </a:bodyPr>
          <a:lstStyle/>
          <a:p>
            <a:pPr>
              <a:buNone/>
            </a:pPr>
            <a:r>
              <a:rPr lang="en-GB" sz="2000" b="1"/>
              <a:t>Quality Control</a:t>
            </a:r>
          </a:p>
          <a:p>
            <a:pPr>
              <a:buFont typeface="Arial" panose="020B0604020202020204" pitchFamily="34" charset="0"/>
              <a:buChar char="•"/>
            </a:pPr>
            <a:r>
              <a:rPr lang="en-GB" sz="2000" b="1"/>
              <a:t>Automating defect detection</a:t>
            </a:r>
            <a:r>
              <a:rPr lang="en-GB" sz="2000"/>
              <a:t>: Machine learning algorithms can analyze images, sensor data, and other information to detect product defects automatically.</a:t>
            </a:r>
          </a:p>
          <a:p>
            <a:pPr>
              <a:buFont typeface="Arial" panose="020B0604020202020204" pitchFamily="34" charset="0"/>
              <a:buChar char="•"/>
            </a:pPr>
            <a:r>
              <a:rPr lang="en-GB" sz="2000" b="1"/>
              <a:t>Improving product quality</a:t>
            </a:r>
            <a:r>
              <a:rPr lang="en-GB" sz="2000"/>
              <a:t>: Automated defect detection can help manufacturers improve product quality, reduce waste, and enhance customer satisfaction.</a:t>
            </a:r>
          </a:p>
          <a:p>
            <a:pPr>
              <a:buFont typeface="Arial" panose="020B0604020202020204" pitchFamily="34" charset="0"/>
              <a:buChar char="•"/>
            </a:pPr>
            <a:r>
              <a:rPr lang="en-GB" sz="2000" b="1"/>
              <a:t>Reducing inspection costs</a:t>
            </a:r>
            <a:r>
              <a:rPr lang="en-GB" sz="2000"/>
              <a:t>: Automated quality control can reduce the need for manual inspection, lowering costs and increasing efficiency.</a:t>
            </a:r>
          </a:p>
        </p:txBody>
      </p:sp>
    </p:spTree>
    <p:extLst>
      <p:ext uri="{BB962C8B-B14F-4D97-AF65-F5344CB8AC3E}">
        <p14:creationId xmlns:p14="http://schemas.microsoft.com/office/powerpoint/2010/main" val="2044315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07CB-38D2-45E1-03DC-D1FC321494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DE402-0178-7ED5-35B0-48DC0FBE7C72}"/>
              </a:ext>
            </a:extLst>
          </p:cNvPr>
          <p:cNvSpPr>
            <a:spLocks noGrp="1"/>
          </p:cNvSpPr>
          <p:nvPr>
            <p:ph type="title"/>
          </p:nvPr>
        </p:nvSpPr>
        <p:spPr/>
        <p:txBody>
          <a:bodyPr/>
          <a:lstStyle/>
          <a:p>
            <a:r>
              <a:rPr lang="en-GB" sz="4400" spc="-35">
                <a:solidFill>
                  <a:srgbClr val="4BB0FF"/>
                </a:solidFill>
              </a:rPr>
              <a:t>Data Science Applications in Industries</a:t>
            </a:r>
            <a:endParaRPr lang="en-PK" dirty="0"/>
          </a:p>
        </p:txBody>
      </p:sp>
      <p:sp>
        <p:nvSpPr>
          <p:cNvPr id="3" name="Content Placeholder 2">
            <a:extLst>
              <a:ext uri="{FF2B5EF4-FFF2-40B4-BE49-F238E27FC236}">
                <a16:creationId xmlns:a16="http://schemas.microsoft.com/office/drawing/2014/main" id="{6ADC1A89-A1B6-1F6B-2B0F-D17FB72B4257}"/>
              </a:ext>
            </a:extLst>
          </p:cNvPr>
          <p:cNvSpPr>
            <a:spLocks noGrp="1"/>
          </p:cNvSpPr>
          <p:nvPr>
            <p:ph idx="1"/>
          </p:nvPr>
        </p:nvSpPr>
        <p:spPr/>
        <p:txBody>
          <a:bodyPr>
            <a:normAutofit/>
          </a:bodyPr>
          <a:lstStyle/>
          <a:p>
            <a:pPr>
              <a:buNone/>
            </a:pPr>
            <a:r>
              <a:rPr lang="en-GB" b="1"/>
              <a:t>Process Optimization</a:t>
            </a:r>
          </a:p>
          <a:p>
            <a:pPr>
              <a:buFont typeface="Arial" panose="020B0604020202020204" pitchFamily="34" charset="0"/>
              <a:buChar char="•"/>
            </a:pPr>
            <a:r>
              <a:rPr lang="en-GB" b="1"/>
              <a:t>Identifying inefficiencies</a:t>
            </a:r>
            <a:r>
              <a:rPr lang="en-GB"/>
              <a:t>: Data science can help manufacturers identify bottlenecks, inefficiencies, and areas for improvement in their production processes.</a:t>
            </a:r>
          </a:p>
          <a:p>
            <a:pPr>
              <a:buFont typeface="Arial" panose="020B0604020202020204" pitchFamily="34" charset="0"/>
              <a:buChar char="•"/>
            </a:pPr>
            <a:r>
              <a:rPr lang="en-GB" b="1"/>
              <a:t>Optimizing production parameters</a:t>
            </a:r>
            <a:r>
              <a:rPr lang="en-GB"/>
              <a:t>: By analyzing production data, manufacturers can optimize process parameters to improve efficiency, reduce waste, and lower costs.</a:t>
            </a:r>
          </a:p>
          <a:p>
            <a:pPr>
              <a:buFont typeface="Arial" panose="020B0604020202020204" pitchFamily="34" charset="0"/>
              <a:buChar char="•"/>
            </a:pPr>
            <a:r>
              <a:rPr lang="en-GB" b="1"/>
              <a:t>Increasing throughput</a:t>
            </a:r>
            <a:r>
              <a:rPr lang="en-GB"/>
              <a:t>: Optimized production processes can help manufacturers increase throughput and meet growing demand.</a:t>
            </a:r>
            <a:endParaRPr lang="en-GB" dirty="0"/>
          </a:p>
        </p:txBody>
      </p:sp>
    </p:spTree>
    <p:extLst>
      <p:ext uri="{BB962C8B-B14F-4D97-AF65-F5344CB8AC3E}">
        <p14:creationId xmlns:p14="http://schemas.microsoft.com/office/powerpoint/2010/main" val="2860925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D6DBF1-C6B4-4182-8C63-68F5853710D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915C6E-E9A7-E8C0-79ED-87534B8E4712}"/>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4E55A7C9-50EA-1F1A-B840-668C1C40DD0C}"/>
              </a:ext>
            </a:extLst>
          </p:cNvPr>
          <p:cNvSpPr>
            <a:spLocks noGrp="1"/>
          </p:cNvSpPr>
          <p:nvPr>
            <p:ph idx="1"/>
          </p:nvPr>
        </p:nvSpPr>
        <p:spPr>
          <a:xfrm>
            <a:off x="6503158" y="649480"/>
            <a:ext cx="4862447" cy="5546047"/>
          </a:xfrm>
        </p:spPr>
        <p:txBody>
          <a:bodyPr anchor="ctr">
            <a:normAutofit/>
          </a:bodyPr>
          <a:lstStyle/>
          <a:p>
            <a:pPr>
              <a:buNone/>
            </a:pPr>
            <a:r>
              <a:rPr lang="en-GB" sz="1700" b="1"/>
              <a:t>Energy</a:t>
            </a:r>
          </a:p>
          <a:p>
            <a:pPr>
              <a:buNone/>
            </a:pPr>
            <a:r>
              <a:rPr lang="en-GB" sz="1700"/>
              <a:t>Data science is transforming the energy sector, enabling companies to optimize energy production, distribution, and consumption.</a:t>
            </a:r>
          </a:p>
          <a:p>
            <a:pPr>
              <a:buNone/>
            </a:pPr>
            <a:r>
              <a:rPr lang="en-GB" sz="1700" b="1"/>
              <a:t>Smart Grids</a:t>
            </a:r>
          </a:p>
          <a:p>
            <a:pPr>
              <a:buFont typeface="Arial" panose="020B0604020202020204" pitchFamily="34" charset="0"/>
              <a:buChar char="•"/>
            </a:pPr>
            <a:r>
              <a:rPr lang="en-GB" sz="1700" b="1"/>
              <a:t>Optimizing energy distribution</a:t>
            </a:r>
            <a:r>
              <a:rPr lang="en-GB" sz="1700"/>
              <a:t>: Data science can help optimize the distribution of electricity through smart grids, improving efficiency and reliability.</a:t>
            </a:r>
          </a:p>
          <a:p>
            <a:pPr>
              <a:buFont typeface="Arial" panose="020B0604020202020204" pitchFamily="34" charset="0"/>
              <a:buChar char="•"/>
            </a:pPr>
            <a:r>
              <a:rPr lang="en-GB" sz="1700" b="1"/>
              <a:t>Balancing supply and demand</a:t>
            </a:r>
            <a:r>
              <a:rPr lang="en-GB" sz="1700"/>
              <a:t>: By forecasting energy demand and supply, smart grids can balance the two in real-time, preventing blackouts and ensuring grid stability.</a:t>
            </a:r>
          </a:p>
          <a:p>
            <a:pPr>
              <a:buFont typeface="Arial" panose="020B0604020202020204" pitchFamily="34" charset="0"/>
              <a:buChar char="•"/>
            </a:pPr>
            <a:r>
              <a:rPr lang="en-GB" sz="1700" b="1"/>
              <a:t>Integrating renewable energy</a:t>
            </a:r>
            <a:r>
              <a:rPr lang="en-GB" sz="1700"/>
              <a:t>: Data science can facilitate the integration of renewable energy sources, such as solar and wind power, into the grid.</a:t>
            </a:r>
          </a:p>
        </p:txBody>
      </p:sp>
    </p:spTree>
    <p:extLst>
      <p:ext uri="{BB962C8B-B14F-4D97-AF65-F5344CB8AC3E}">
        <p14:creationId xmlns:p14="http://schemas.microsoft.com/office/powerpoint/2010/main" val="766845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2E89CF-E206-D912-CFCF-6C1EA2729F9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431BB4-4873-8CD8-D333-A19E3F4E4E1A}"/>
              </a:ext>
            </a:extLst>
          </p:cNvPr>
          <p:cNvSpPr>
            <a:spLocks noGrp="1"/>
          </p:cNvSpPr>
          <p:nvPr>
            <p:ph type="title"/>
          </p:nvPr>
        </p:nvSpPr>
        <p:spPr>
          <a:xfrm>
            <a:off x="826396" y="586855"/>
            <a:ext cx="4230100" cy="3387497"/>
          </a:xfrm>
        </p:spPr>
        <p:txBody>
          <a:bodyPr anchor="b">
            <a:normAutofit/>
          </a:bodyPr>
          <a:lstStyle/>
          <a:p>
            <a:pPr algn="r"/>
            <a:r>
              <a:rPr lang="en-GB" sz="4000" spc="-35">
                <a:solidFill>
                  <a:srgbClr val="FFFFFF"/>
                </a:solidFill>
              </a:rPr>
              <a:t>Data Science Applications in Industries</a:t>
            </a:r>
            <a:endParaRPr lang="en-PK" sz="4000">
              <a:solidFill>
                <a:srgbClr val="FFFFFF"/>
              </a:solidFill>
            </a:endParaRPr>
          </a:p>
        </p:txBody>
      </p:sp>
      <p:sp>
        <p:nvSpPr>
          <p:cNvPr id="3" name="Content Placeholder 2">
            <a:extLst>
              <a:ext uri="{FF2B5EF4-FFF2-40B4-BE49-F238E27FC236}">
                <a16:creationId xmlns:a16="http://schemas.microsoft.com/office/drawing/2014/main" id="{6681324E-8518-4D63-D25B-D6296749BD2A}"/>
              </a:ext>
            </a:extLst>
          </p:cNvPr>
          <p:cNvSpPr>
            <a:spLocks noGrp="1"/>
          </p:cNvSpPr>
          <p:nvPr>
            <p:ph idx="1"/>
          </p:nvPr>
        </p:nvSpPr>
        <p:spPr>
          <a:xfrm>
            <a:off x="6503158" y="649480"/>
            <a:ext cx="4862447" cy="5546047"/>
          </a:xfrm>
        </p:spPr>
        <p:txBody>
          <a:bodyPr anchor="ctr">
            <a:normAutofit/>
          </a:bodyPr>
          <a:lstStyle/>
          <a:p>
            <a:pPr>
              <a:buNone/>
            </a:pPr>
            <a:r>
              <a:rPr lang="en-GB" sz="2000" b="1"/>
              <a:t>Renewable Energy Forecasting</a:t>
            </a:r>
          </a:p>
          <a:p>
            <a:pPr>
              <a:buFont typeface="Arial" panose="020B0604020202020204" pitchFamily="34" charset="0"/>
              <a:buChar char="•"/>
            </a:pPr>
            <a:r>
              <a:rPr lang="en-GB" sz="2000" b="1"/>
              <a:t>Predicting energy output</a:t>
            </a:r>
            <a:r>
              <a:rPr lang="en-GB" sz="2000"/>
              <a:t>: Data science can be used to forecast the energy output of renewable energy sources, such as solar and wind power, based on weather patterns and other factors.</a:t>
            </a:r>
          </a:p>
          <a:p>
            <a:pPr>
              <a:buFont typeface="Arial" panose="020B0604020202020204" pitchFamily="34" charset="0"/>
              <a:buChar char="•"/>
            </a:pPr>
            <a:r>
              <a:rPr lang="en-GB" sz="2000" b="1"/>
              <a:t>Improving grid management</a:t>
            </a:r>
            <a:r>
              <a:rPr lang="en-GB" sz="2000"/>
              <a:t>: Accurate energy forecasts can help grid operators manage the variability of renewable energy sources and ensure grid stability.</a:t>
            </a:r>
          </a:p>
          <a:p>
            <a:pPr>
              <a:buFont typeface="Arial" panose="020B0604020202020204" pitchFamily="34" charset="0"/>
              <a:buChar char="•"/>
            </a:pPr>
            <a:r>
              <a:rPr lang="en-GB" sz="2000" b="1"/>
              <a:t>Optimizing energy storage</a:t>
            </a:r>
            <a:r>
              <a:rPr lang="en-GB" sz="2000"/>
              <a:t>: Data-driven forecasts can help optimize the use of energy storage systems, such as batteries, to store excess energy and release it when needed.</a:t>
            </a:r>
          </a:p>
        </p:txBody>
      </p:sp>
    </p:spTree>
    <p:extLst>
      <p:ext uri="{BB962C8B-B14F-4D97-AF65-F5344CB8AC3E}">
        <p14:creationId xmlns:p14="http://schemas.microsoft.com/office/powerpoint/2010/main" val="48758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3755D2-F997-8418-9660-B18590644B3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4EEF1-7AA6-8F75-33F4-B24B2537B46F}"/>
              </a:ext>
            </a:extLst>
          </p:cNvPr>
          <p:cNvSpPr>
            <a:spLocks noGrp="1"/>
          </p:cNvSpPr>
          <p:nvPr>
            <p:ph type="title"/>
          </p:nvPr>
        </p:nvSpPr>
        <p:spPr>
          <a:xfrm>
            <a:off x="4553733" y="548464"/>
            <a:ext cx="6798541" cy="1675623"/>
          </a:xfrm>
        </p:spPr>
        <p:txBody>
          <a:bodyPr anchor="b">
            <a:normAutofit/>
          </a:bodyPr>
          <a:lstStyle/>
          <a:p>
            <a:r>
              <a:rPr lang="en-GB" sz="4000" spc="-35" dirty="0"/>
              <a:t>Data Science Applications in Industries</a:t>
            </a:r>
            <a:endParaRPr lang="en-PK" sz="4000" dirty="0"/>
          </a:p>
        </p:txBody>
      </p:sp>
      <p:pic>
        <p:nvPicPr>
          <p:cNvPr id="5" name="Picture 4" descr="Blue blocks and networks technology background">
            <a:extLst>
              <a:ext uri="{FF2B5EF4-FFF2-40B4-BE49-F238E27FC236}">
                <a16:creationId xmlns:a16="http://schemas.microsoft.com/office/drawing/2014/main" id="{697BD25C-BBF3-FBC5-6F75-05AC659F39AE}"/>
              </a:ext>
            </a:extLst>
          </p:cNvPr>
          <p:cNvPicPr>
            <a:picLocks noChangeAspect="1"/>
          </p:cNvPicPr>
          <p:nvPr/>
        </p:nvPicPr>
        <p:blipFill>
          <a:blip r:embed="rId2"/>
          <a:srcRect l="17334" r="48245" b="-446"/>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EF64B39-D344-51D0-2D30-1602E4CAA073}"/>
              </a:ext>
            </a:extLst>
          </p:cNvPr>
          <p:cNvSpPr>
            <a:spLocks noGrp="1"/>
          </p:cNvSpPr>
          <p:nvPr>
            <p:ph idx="1"/>
          </p:nvPr>
        </p:nvSpPr>
        <p:spPr>
          <a:xfrm>
            <a:off x="4553734" y="2409830"/>
            <a:ext cx="6798539" cy="3705217"/>
          </a:xfrm>
        </p:spPr>
        <p:txBody>
          <a:bodyPr>
            <a:normAutofit/>
          </a:bodyPr>
          <a:lstStyle/>
          <a:p>
            <a:pPr>
              <a:buNone/>
            </a:pPr>
            <a:r>
              <a:rPr lang="en-GB" sz="2000" b="1"/>
              <a:t>Energy Efficiency</a:t>
            </a:r>
          </a:p>
          <a:p>
            <a:pPr>
              <a:buFont typeface="Arial" panose="020B0604020202020204" pitchFamily="34" charset="0"/>
              <a:buChar char="•"/>
            </a:pPr>
            <a:r>
              <a:rPr lang="en-GB" sz="2000" b="1"/>
              <a:t>Identifying energy waste</a:t>
            </a:r>
            <a:r>
              <a:rPr lang="en-GB" sz="2000"/>
              <a:t>: Data science can help identify areas where energy is being wasted in buildings, industrial processes, and transportation systems.</a:t>
            </a:r>
          </a:p>
          <a:p>
            <a:pPr>
              <a:buFont typeface="Arial" panose="020B0604020202020204" pitchFamily="34" charset="0"/>
              <a:buChar char="•"/>
            </a:pPr>
            <a:r>
              <a:rPr lang="en-GB" sz="2000" b="1"/>
              <a:t>Optimizing energy consumption</a:t>
            </a:r>
            <a:r>
              <a:rPr lang="en-GB" sz="2000"/>
              <a:t>: By analyzing energy usage patterns, data science can help optimize energy consumption and reduce costs.</a:t>
            </a:r>
          </a:p>
          <a:p>
            <a:pPr>
              <a:buFont typeface="Arial" panose="020B0604020202020204" pitchFamily="34" charset="0"/>
              <a:buChar char="•"/>
            </a:pPr>
            <a:r>
              <a:rPr lang="en-GB" sz="2000" b="1"/>
              <a:t>Promoting sustainability</a:t>
            </a:r>
            <a:r>
              <a:rPr lang="en-GB" sz="2000"/>
              <a:t>: Data-driven insights can help businesses and individuals make more sustainable energy choices, reducing their environmental impact.</a:t>
            </a:r>
          </a:p>
        </p:txBody>
      </p:sp>
    </p:spTree>
    <p:extLst>
      <p:ext uri="{BB962C8B-B14F-4D97-AF65-F5344CB8AC3E}">
        <p14:creationId xmlns:p14="http://schemas.microsoft.com/office/powerpoint/2010/main" val="259628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DAC7A-8E5D-C987-5E45-C0F35F8A76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3B7B795-D479-4931-FA75-80A96F480FC6}"/>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856D9AC7-DCD2-4370-2BC3-F27330B42EF8}"/>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0A561CC2-E0C2-4105-9D4E-42A5FB96BA5B}"/>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76DA5B19-BC3A-B9AE-7A2F-DD66E7361056}"/>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The Importance of Data Science in Predictive Analytics and AI</a:t>
            </a:r>
          </a:p>
        </p:txBody>
      </p:sp>
      <p:pic>
        <p:nvPicPr>
          <p:cNvPr id="18" name="Picture 17">
            <a:extLst>
              <a:ext uri="{FF2B5EF4-FFF2-40B4-BE49-F238E27FC236}">
                <a16:creationId xmlns:a16="http://schemas.microsoft.com/office/drawing/2014/main" id="{26DE578E-D89D-B17B-071C-235C23D91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B90E8BE6-9DC3-C921-D013-436684238B58}"/>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876579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B0565-7965-3252-DFDE-77EABAF48673}"/>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GB" sz="4000" spc="-35" dirty="0">
                <a:solidFill>
                  <a:srgbClr val="4BB0FF"/>
                </a:solidFill>
              </a:rPr>
              <a:t>The Importance of Data Science in Predictive Analytics and AI</a:t>
            </a:r>
            <a:endParaRPr lang="en-US" sz="4000" kern="1200" dirty="0">
              <a:solidFill>
                <a:srgbClr val="FFFFFF"/>
              </a:solidFill>
              <a:latin typeface="+mj-lt"/>
              <a:ea typeface="+mj-ea"/>
              <a:cs typeface="+mj-cs"/>
            </a:endParaRPr>
          </a:p>
        </p:txBody>
      </p:sp>
      <p:pic>
        <p:nvPicPr>
          <p:cNvPr id="10242" name="Picture 2" descr="Driving decisions: Predictive vs. prescriptive analytics explained">
            <a:extLst>
              <a:ext uri="{FF2B5EF4-FFF2-40B4-BE49-F238E27FC236}">
                <a16:creationId xmlns:a16="http://schemas.microsoft.com/office/drawing/2014/main" id="{0D7E395F-E33F-2FCE-3C6F-ADA16D1BB0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54689" y="1966293"/>
            <a:ext cx="748262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34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982970-0EBC-2FB0-3B76-E2301347C133}"/>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EF7B9FC-D574-AD5C-4109-8E531BBF8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3215E38A-364E-EDD0-BED7-2F8B69D5D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C0EB6710-4A0F-C32A-A6E6-6F49455DB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CEB9ED1C-9A6E-7FA8-043B-76E804FF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4847B-742C-18EC-190E-2FF59DD37C50}"/>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GB" sz="4000" spc="-35" dirty="0">
                <a:solidFill>
                  <a:srgbClr val="4BB0FF"/>
                </a:solidFill>
              </a:rPr>
              <a:t>The Importance of Data Science in Predictive Analytics and AI</a:t>
            </a:r>
            <a:endParaRPr lang="en-US" sz="40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1F4BC2E6-2FDC-00AF-E2AB-E3672E3B2BFA}"/>
              </a:ext>
            </a:extLst>
          </p:cNvPr>
          <p:cNvSpPr txBox="1"/>
          <p:nvPr/>
        </p:nvSpPr>
        <p:spPr>
          <a:xfrm>
            <a:off x="699713" y="1927233"/>
            <a:ext cx="8524568" cy="3416320"/>
          </a:xfrm>
          <a:prstGeom prst="rect">
            <a:avLst/>
          </a:prstGeom>
          <a:noFill/>
        </p:spPr>
        <p:txBody>
          <a:bodyPr wrap="square">
            <a:spAutoFit/>
          </a:bodyPr>
          <a:lstStyle/>
          <a:p>
            <a:pPr>
              <a:buNone/>
            </a:pPr>
            <a:r>
              <a:rPr lang="en-GB" b="1" dirty="0"/>
              <a:t>Predictive Analytics</a:t>
            </a:r>
          </a:p>
          <a:p>
            <a:pPr>
              <a:buFont typeface="Arial" panose="020B0604020202020204" pitchFamily="34" charset="0"/>
              <a:buChar char="•"/>
            </a:pPr>
            <a:r>
              <a:rPr lang="en-GB" b="1" dirty="0"/>
              <a:t>Definition</a:t>
            </a:r>
            <a:r>
              <a:rPr lang="en-GB" dirty="0"/>
              <a:t>: Predictive analytics is a branch of data science that uses historical data, statistical algorithms, and machine learning techniques to identify patterns and predict future outcomes.</a:t>
            </a:r>
          </a:p>
          <a:p>
            <a:pPr>
              <a:buFont typeface="Arial" panose="020B0604020202020204" pitchFamily="34" charset="0"/>
              <a:buChar char="•"/>
            </a:pPr>
            <a:r>
              <a:rPr lang="en-GB" b="1" dirty="0"/>
              <a:t>Key Components</a:t>
            </a:r>
            <a:r>
              <a:rPr lang="en-GB" dirty="0"/>
              <a:t>:</a:t>
            </a:r>
          </a:p>
          <a:p>
            <a:pPr marL="742950" lvl="1" indent="-285750">
              <a:buFont typeface="Arial" panose="020B0604020202020204" pitchFamily="34" charset="0"/>
              <a:buChar char="•"/>
            </a:pPr>
            <a:r>
              <a:rPr lang="en-GB" dirty="0"/>
              <a:t>Data: High-quality, relevant data is essential for accurate predictions.</a:t>
            </a:r>
          </a:p>
          <a:p>
            <a:pPr marL="742950" lvl="1" indent="-285750">
              <a:buFont typeface="Arial" panose="020B0604020202020204" pitchFamily="34" charset="0"/>
              <a:buChar char="•"/>
            </a:pPr>
            <a:r>
              <a:rPr lang="en-GB" dirty="0"/>
              <a:t>Statistical Models: Regression, time series analysis, and other statistical techniques are used to model relationships in the data.</a:t>
            </a:r>
          </a:p>
          <a:p>
            <a:pPr marL="742950" lvl="1" indent="-285750">
              <a:buFont typeface="Arial" panose="020B0604020202020204" pitchFamily="34" charset="0"/>
              <a:buChar char="•"/>
            </a:pPr>
            <a:r>
              <a:rPr lang="en-GB" dirty="0"/>
              <a:t>Machine Learning: Algorithms that learn from data to improve predictions over time.</a:t>
            </a:r>
          </a:p>
          <a:p>
            <a:pPr>
              <a:buFont typeface="Arial" panose="020B0604020202020204" pitchFamily="34" charset="0"/>
              <a:buChar char="•"/>
            </a:pPr>
            <a:r>
              <a:rPr lang="en-GB" b="1" dirty="0"/>
              <a:t>Applications</a:t>
            </a:r>
            <a:r>
              <a:rPr lang="en-GB" dirty="0"/>
              <a:t>: Demand forecasting, risk assessment, customer churn prediction, and fraud detection.</a:t>
            </a:r>
          </a:p>
        </p:txBody>
      </p:sp>
    </p:spTree>
    <p:extLst>
      <p:ext uri="{BB962C8B-B14F-4D97-AF65-F5344CB8AC3E}">
        <p14:creationId xmlns:p14="http://schemas.microsoft.com/office/powerpoint/2010/main" val="1604961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3B1E2F-C661-E106-7E87-E24569C8920D}"/>
            </a:ext>
          </a:extLst>
        </p:cNvPr>
        <p:cNvGrpSpPr/>
        <p:nvPr/>
      </p:nvGrpSpPr>
      <p:grpSpPr>
        <a:xfrm>
          <a:off x="0" y="0"/>
          <a:ext cx="0" cy="0"/>
          <a:chOff x="0" y="0"/>
          <a:chExt cx="0" cy="0"/>
        </a:xfrm>
      </p:grpSpPr>
      <p:sp useBgFill="1">
        <p:nvSpPr>
          <p:cNvPr id="10259" name="Rectangle 1025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A08BA-F847-AB4F-B208-807093DBA2E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00" kern="1200" spc="-35" dirty="0">
                <a:solidFill>
                  <a:schemeClr val="tx1"/>
                </a:solidFill>
                <a:latin typeface="+mj-lt"/>
                <a:ea typeface="+mj-ea"/>
                <a:cs typeface="+mj-cs"/>
              </a:rPr>
              <a:t>Importance of Data Science in Predictive Analytics</a:t>
            </a:r>
            <a:endParaRPr lang="en-US" sz="4200" kern="1200" dirty="0">
              <a:solidFill>
                <a:schemeClr val="tx1"/>
              </a:solidFill>
              <a:latin typeface="+mj-lt"/>
              <a:ea typeface="+mj-ea"/>
              <a:cs typeface="+mj-cs"/>
            </a:endParaRPr>
          </a:p>
        </p:txBody>
      </p:sp>
      <p:sp>
        <p:nvSpPr>
          <p:cNvPr id="1026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255" name="TextBox 3">
            <a:extLst>
              <a:ext uri="{FF2B5EF4-FFF2-40B4-BE49-F238E27FC236}">
                <a16:creationId xmlns:a16="http://schemas.microsoft.com/office/drawing/2014/main" id="{727A5506-0F50-6412-A823-392626C3F641}"/>
              </a:ext>
            </a:extLst>
          </p:cNvPr>
          <p:cNvGraphicFramePr/>
          <p:nvPr>
            <p:extLst>
              <p:ext uri="{D42A27DB-BD31-4B8C-83A1-F6EECF244321}">
                <p14:modId xmlns:p14="http://schemas.microsoft.com/office/powerpoint/2010/main" val="299901838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897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US" sz="4000" spc="-35" dirty="0">
                <a:solidFill>
                  <a:srgbClr val="4BB0FF"/>
                </a:solidFill>
              </a:rPr>
              <a:t>Introduction to Data Science</a:t>
            </a:r>
            <a:endParaRPr lang="en-US" sz="4000" spc="-10" dirty="0">
              <a:solidFill>
                <a:srgbClr val="4BB0FF"/>
              </a:solidFill>
            </a:endParaRPr>
          </a:p>
        </p:txBody>
      </p:sp>
      <p:pic>
        <p:nvPicPr>
          <p:cNvPr id="18" name="Picture 17">
            <a:extLst>
              <a:ext uri="{FF2B5EF4-FFF2-40B4-BE49-F238E27FC236}">
                <a16:creationId xmlns:a16="http://schemas.microsoft.com/office/drawing/2014/main" id="{8A3506EF-0202-3BE5-7E70-6582C3C977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29F53439-E6FC-F2B3-32E8-1D6F1BC1A8B0}"/>
              </a:ext>
            </a:extLst>
          </p:cNvPr>
          <p:cNvPicPr>
            <a:picLocks noChangeAspect="1"/>
          </p:cNvPicPr>
          <p:nvPr/>
        </p:nvPicPr>
        <p:blipFill>
          <a:blip r:embed="rId4"/>
          <a:stretch>
            <a:fillRect/>
          </a:stretch>
        </p:blipFill>
        <p:spPr>
          <a:xfrm>
            <a:off x="8106731" y="2209800"/>
            <a:ext cx="4055737" cy="458938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B747-DEA8-2241-D638-06DC0B42665A}"/>
              </a:ext>
            </a:extLst>
          </p:cNvPr>
          <p:cNvSpPr>
            <a:spLocks noGrp="1"/>
          </p:cNvSpPr>
          <p:nvPr>
            <p:ph type="title"/>
          </p:nvPr>
        </p:nvSpPr>
        <p:spPr/>
        <p:txBody>
          <a:bodyPr/>
          <a:lstStyle/>
          <a:p>
            <a:r>
              <a:rPr lang="en-GB" dirty="0"/>
              <a:t>Importance of Data Science in AI</a:t>
            </a:r>
            <a:endParaRPr lang="en-PK" dirty="0"/>
          </a:p>
        </p:txBody>
      </p:sp>
      <p:sp>
        <p:nvSpPr>
          <p:cNvPr id="4" name="TextBox 3">
            <a:extLst>
              <a:ext uri="{FF2B5EF4-FFF2-40B4-BE49-F238E27FC236}">
                <a16:creationId xmlns:a16="http://schemas.microsoft.com/office/drawing/2014/main" id="{6D3D90ED-7B8A-BF05-FC8E-B775AB673846}"/>
              </a:ext>
            </a:extLst>
          </p:cNvPr>
          <p:cNvSpPr txBox="1"/>
          <p:nvPr/>
        </p:nvSpPr>
        <p:spPr>
          <a:xfrm>
            <a:off x="838199" y="1584799"/>
            <a:ext cx="11068665" cy="5078313"/>
          </a:xfrm>
          <a:prstGeom prst="rect">
            <a:avLst/>
          </a:prstGeom>
          <a:noFill/>
        </p:spPr>
        <p:txBody>
          <a:bodyPr wrap="square">
            <a:spAutoFit/>
          </a:bodyPr>
          <a:lstStyle/>
          <a:p>
            <a:pPr>
              <a:buNone/>
            </a:pPr>
            <a:r>
              <a:rPr lang="en-GB" b="1" dirty="0"/>
              <a:t>1. Enabling Machine Learning</a:t>
            </a:r>
          </a:p>
          <a:p>
            <a:pPr>
              <a:buFont typeface="Arial" panose="020B0604020202020204" pitchFamily="34" charset="0"/>
              <a:buChar char="•"/>
            </a:pPr>
            <a:r>
              <a:rPr lang="en-GB" dirty="0"/>
              <a:t>Data science provides the foundation for machine learning, which is a core component of AI.</a:t>
            </a:r>
          </a:p>
          <a:p>
            <a:pPr>
              <a:buFont typeface="Arial" panose="020B0604020202020204" pitchFamily="34" charset="0"/>
              <a:buChar char="•"/>
            </a:pPr>
            <a:r>
              <a:rPr lang="en-GB" dirty="0"/>
              <a:t>Data scientists design and develop machine learning algorithms, train them on data, and evaluate their performance.</a:t>
            </a:r>
          </a:p>
          <a:p>
            <a:pPr>
              <a:buNone/>
            </a:pPr>
            <a:r>
              <a:rPr lang="en-GB" b="1" dirty="0"/>
              <a:t>2. Driving Innovation</a:t>
            </a:r>
          </a:p>
          <a:p>
            <a:pPr>
              <a:buFont typeface="Arial" panose="020B0604020202020204" pitchFamily="34" charset="0"/>
              <a:buChar char="•"/>
            </a:pPr>
            <a:r>
              <a:rPr lang="en-GB" dirty="0"/>
              <a:t>Data science fuels AI innovation by enabling the development of new algorithms and techniques.</a:t>
            </a:r>
          </a:p>
          <a:p>
            <a:pPr>
              <a:buFont typeface="Arial" panose="020B0604020202020204" pitchFamily="34" charset="0"/>
              <a:buChar char="•"/>
            </a:pPr>
            <a:r>
              <a:rPr lang="en-GB" dirty="0"/>
              <a:t>Researchers and data scientists are constantly pushing the boundaries of AI, leading to breakthroughs in areas such as deep learning, natural language processing, and computer vision.</a:t>
            </a:r>
          </a:p>
          <a:p>
            <a:pPr>
              <a:buNone/>
            </a:pPr>
            <a:r>
              <a:rPr lang="en-GB" b="1" dirty="0"/>
              <a:t>3. Solving Complex Problems</a:t>
            </a:r>
          </a:p>
          <a:p>
            <a:pPr>
              <a:buFont typeface="Arial" panose="020B0604020202020204" pitchFamily="34" charset="0"/>
              <a:buChar char="•"/>
            </a:pPr>
            <a:r>
              <a:rPr lang="en-GB" dirty="0"/>
              <a:t>AI, powered by data science, can solve complex problems that are beyond the capabilities of traditional approaches.</a:t>
            </a:r>
          </a:p>
          <a:p>
            <a:pPr>
              <a:buFont typeface="Arial" panose="020B0604020202020204" pitchFamily="34" charset="0"/>
              <a:buChar char="•"/>
            </a:pPr>
            <a:r>
              <a:rPr lang="en-GB" dirty="0"/>
              <a:t>Data scientists leverage AI techniques to tackle challenges in areas such as healthcare, finance, and transportation.</a:t>
            </a:r>
          </a:p>
          <a:p>
            <a:pPr>
              <a:buNone/>
            </a:pPr>
            <a:r>
              <a:rPr lang="en-GB" b="1" dirty="0"/>
              <a:t>4. Ethical Considerations</a:t>
            </a:r>
          </a:p>
          <a:p>
            <a:pPr>
              <a:buFont typeface="Arial" panose="020B0604020202020204" pitchFamily="34" charset="0"/>
              <a:buChar char="•"/>
            </a:pPr>
            <a:r>
              <a:rPr lang="en-GB" dirty="0"/>
              <a:t>Data science plays a crucial role in addressing the ethical considerations associated with AI.</a:t>
            </a:r>
          </a:p>
          <a:p>
            <a:pPr>
              <a:buFont typeface="Arial" panose="020B0604020202020204" pitchFamily="34" charset="0"/>
              <a:buChar char="•"/>
            </a:pPr>
            <a:r>
              <a:rPr lang="en-GB" dirty="0"/>
              <a:t>Data scientists are responsible for ensuring that AI systems are developed and used in a responsible and ethical manner, addressing issues such as bias, fairness, and privacy.</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3134051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1E80-7AF0-9C7A-CC29-73A53045A8D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D0498E-4703-5A09-C83F-894C02F8B358}"/>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1DD6D512-9338-DB89-3A88-62344FCF8245}"/>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9867B259-C694-EEC4-496D-5771A5F5FA74}"/>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45B06E0D-B727-765F-1B4E-1E4BACC23A4E}"/>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Introduction to probability and statistics in data science</a:t>
            </a:r>
          </a:p>
        </p:txBody>
      </p:sp>
      <p:pic>
        <p:nvPicPr>
          <p:cNvPr id="18" name="Picture 17">
            <a:extLst>
              <a:ext uri="{FF2B5EF4-FFF2-40B4-BE49-F238E27FC236}">
                <a16:creationId xmlns:a16="http://schemas.microsoft.com/office/drawing/2014/main" id="{0D12AD7D-C8E2-0F6F-3D51-745768210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CE5EE886-B86A-7077-895D-EBF9C5549200}"/>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116893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alculus formula">
            <a:extLst>
              <a:ext uri="{FF2B5EF4-FFF2-40B4-BE49-F238E27FC236}">
                <a16:creationId xmlns:a16="http://schemas.microsoft.com/office/drawing/2014/main" id="{40D4757D-440B-1993-C59C-338A3DC13B45}"/>
              </a:ext>
            </a:extLst>
          </p:cNvPr>
          <p:cNvPicPr>
            <a:picLocks noChangeAspect="1"/>
          </p:cNvPicPr>
          <p:nvPr/>
        </p:nvPicPr>
        <p:blipFill>
          <a:blip r:embed="rId2"/>
          <a:srcRect r="15627"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0016CD-160B-340F-D9A6-B30012D54C5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dirty="0">
                <a:solidFill>
                  <a:schemeClr val="bg1"/>
                </a:solidFill>
              </a:rPr>
              <a:t>Why Probability and Statistics Matter in Data Science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255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84F02-902A-9907-1C5A-E2D3A19BFCF5}"/>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Why Probability and Statistics Matter in Data Science</a:t>
            </a:r>
            <a:endParaRPr lang="en-PK" sz="4000">
              <a:solidFill>
                <a:srgbClr val="FFFFFF"/>
              </a:solidFill>
            </a:endParaRPr>
          </a:p>
        </p:txBody>
      </p:sp>
      <p:sp>
        <p:nvSpPr>
          <p:cNvPr id="8" name="Rectangle 4">
            <a:extLst>
              <a:ext uri="{FF2B5EF4-FFF2-40B4-BE49-F238E27FC236}">
                <a16:creationId xmlns:a16="http://schemas.microsoft.com/office/drawing/2014/main" id="{DE87AB10-288B-CE59-4B25-966FAACC9CA0}"/>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PK" altLang="en-PK" sz="2000" b="1" i="0" u="none" strike="noStrike" cap="none" normalizeH="0" baseline="0">
                <a:ln>
                  <a:noFill/>
                </a:ln>
                <a:effectLst/>
                <a:latin typeface="Arial" panose="020B0604020202020204" pitchFamily="34" charset="0"/>
              </a:rPr>
              <a:t>Data as a Source of Uncertainty:</a:t>
            </a:r>
            <a:endParaRPr kumimoji="0" lang="en-PK"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Data is rarely perfect; it comes with uncertainty that must be modeled.</a:t>
            </a:r>
          </a:p>
          <a:p>
            <a:pPr marL="0" marR="0" lvl="0" indent="0" defTabSz="914400" rtl="0" eaLnBrk="0" fontAlgn="base" latinLnBrk="0" hangingPunct="0">
              <a:spcBef>
                <a:spcPct val="0"/>
              </a:spcBef>
              <a:spcAft>
                <a:spcPts val="600"/>
              </a:spcAft>
              <a:buClrTx/>
              <a:buSzTx/>
              <a:buNone/>
              <a:tabLst/>
            </a:pPr>
            <a:r>
              <a:rPr kumimoji="0" lang="en-PK" altLang="en-PK" sz="2000" b="1" i="0" u="none" strike="noStrike" cap="none" normalizeH="0" baseline="0">
                <a:ln>
                  <a:noFill/>
                </a:ln>
                <a:effectLst/>
                <a:latin typeface="Arial" panose="020B0604020202020204" pitchFamily="34" charset="0"/>
              </a:rPr>
              <a:t>Decision-Making and Predictions:</a:t>
            </a:r>
            <a:endParaRPr kumimoji="0" lang="en-PK"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Probability helps quantify uncertainty and risk.</a:t>
            </a:r>
          </a:p>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Statistics provides methods to interpret samples and make inferences</a:t>
            </a:r>
            <a:endParaRPr kumimoji="0" lang="en-GB"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2000" b="0" i="0" u="none" strike="noStrike" cap="none" normalizeH="0" baseline="0">
                <a:ln>
                  <a:noFill/>
                </a:ln>
                <a:effectLst/>
                <a:latin typeface="Arial" panose="020B0604020202020204" pitchFamily="34" charset="0"/>
              </a:rPr>
              <a:t> about the larger population.</a:t>
            </a:r>
          </a:p>
          <a:p>
            <a:pPr marL="0" marR="0" lvl="0" indent="0" defTabSz="914400" rtl="0" eaLnBrk="0" fontAlgn="base" latinLnBrk="0" hangingPunct="0">
              <a:spcBef>
                <a:spcPct val="0"/>
              </a:spcBef>
              <a:spcAft>
                <a:spcPts val="600"/>
              </a:spcAft>
              <a:buClrTx/>
              <a:buSzTx/>
              <a:buNone/>
              <a:tabLst/>
            </a:pPr>
            <a:r>
              <a:rPr kumimoji="0" lang="en-PK" altLang="en-PK" sz="2000" b="1" i="0" u="none" strike="noStrike" cap="none" normalizeH="0" baseline="0">
                <a:ln>
                  <a:noFill/>
                </a:ln>
                <a:effectLst/>
                <a:latin typeface="Arial" panose="020B0604020202020204" pitchFamily="34" charset="0"/>
              </a:rPr>
              <a:t>Foundation for Machine Learning:</a:t>
            </a:r>
            <a:endParaRPr kumimoji="0" lang="en-PK"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Many algorithms rely on statistical models to learn patterns and </a:t>
            </a:r>
            <a:endParaRPr kumimoji="0" lang="en-GB"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2000" b="0" i="0" u="none" strike="noStrike" cap="none" normalizeH="0" baseline="0">
                <a:ln>
                  <a:noFill/>
                </a:ln>
                <a:effectLst/>
                <a:latin typeface="Arial" panose="020B0604020202020204" pitchFamily="34" charset="0"/>
              </a:rPr>
              <a:t>make predictions.</a:t>
            </a:r>
          </a:p>
          <a:p>
            <a:pPr marL="0" marR="0" lvl="0" indent="0" defTabSz="914400" rtl="0" eaLnBrk="0" fontAlgn="base" latinLnBrk="0" hangingPunct="0">
              <a:spcBef>
                <a:spcPct val="0"/>
              </a:spcBef>
              <a:spcAft>
                <a:spcPts val="600"/>
              </a:spcAft>
              <a:buClrTx/>
              <a:buSzTx/>
              <a:buFontTx/>
              <a:buNone/>
              <a:tabLst/>
            </a:pPr>
            <a:endParaRPr kumimoji="0" lang="en-PK" altLang="en-PK" sz="20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1869200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EF8062-ADE3-940A-D357-8B4DB3B8E860}"/>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E14FB4-030D-6270-5297-B40C410E7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alculus formula">
            <a:extLst>
              <a:ext uri="{FF2B5EF4-FFF2-40B4-BE49-F238E27FC236}">
                <a16:creationId xmlns:a16="http://schemas.microsoft.com/office/drawing/2014/main" id="{0CBC6E79-DFF6-9F86-D940-935BD90BC76D}"/>
              </a:ext>
            </a:extLst>
          </p:cNvPr>
          <p:cNvPicPr>
            <a:picLocks noChangeAspect="1"/>
          </p:cNvPicPr>
          <p:nvPr/>
        </p:nvPicPr>
        <p:blipFill>
          <a:blip r:embed="rId2"/>
          <a:srcRect r="15627"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D822F44A-48D9-163F-FCC2-36B97CEE6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0ED417-5B1B-1C5D-4BDF-EF17AC7FA37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dirty="0">
                <a:solidFill>
                  <a:schemeClr val="bg1"/>
                </a:solidFill>
              </a:rPr>
              <a:t>Basic Probability Concepts</a:t>
            </a:r>
          </a:p>
        </p:txBody>
      </p:sp>
      <p:sp>
        <p:nvSpPr>
          <p:cNvPr id="19" name="Rectangle 18">
            <a:extLst>
              <a:ext uri="{FF2B5EF4-FFF2-40B4-BE49-F238E27FC236}">
                <a16:creationId xmlns:a16="http://schemas.microsoft.com/office/drawing/2014/main" id="{47EECFFB-ED13-11C8-C808-CDC615E68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FCB2DA2-89D5-10CE-ECB7-F56C06056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3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65CD-547E-A795-12C7-D8BEBE7D51B5}"/>
              </a:ext>
            </a:extLst>
          </p:cNvPr>
          <p:cNvSpPr>
            <a:spLocks noGrp="1"/>
          </p:cNvSpPr>
          <p:nvPr>
            <p:ph type="title"/>
          </p:nvPr>
        </p:nvSpPr>
        <p:spPr/>
        <p:txBody>
          <a:bodyPr/>
          <a:lstStyle/>
          <a:p>
            <a:r>
              <a:rPr lang="en-US" dirty="0"/>
              <a:t>Probability and Random Variables</a:t>
            </a:r>
            <a:br>
              <a:rPr lang="en-US" dirty="0"/>
            </a:br>
            <a:endParaRPr lang="en-US" dirty="0"/>
          </a:p>
        </p:txBody>
      </p:sp>
      <p:sp>
        <p:nvSpPr>
          <p:cNvPr id="3" name="Content Placeholder 2">
            <a:extLst>
              <a:ext uri="{FF2B5EF4-FFF2-40B4-BE49-F238E27FC236}">
                <a16:creationId xmlns:a16="http://schemas.microsoft.com/office/drawing/2014/main" id="{F8CBBEBB-C804-A443-D30D-839746A8C164}"/>
              </a:ext>
            </a:extLst>
          </p:cNvPr>
          <p:cNvSpPr>
            <a:spLocks noGrp="1"/>
          </p:cNvSpPr>
          <p:nvPr>
            <p:ph idx="1"/>
          </p:nvPr>
        </p:nvSpPr>
        <p:spPr/>
        <p:txBody>
          <a:bodyPr/>
          <a:lstStyle/>
          <a:p>
            <a:r>
              <a:rPr lang="en-US" dirty="0"/>
              <a:t>Probability is a number between 0 and 1 that expresses how probable an event is. It is defined as a number of positive outcomes (that lead to the event), divided by total number of outcomes, given that all outcomes are equally probable. For example, when we roll a dice, the probability that we get an even number is 3/6 = 0.5.</a:t>
            </a:r>
          </a:p>
        </p:txBody>
      </p:sp>
    </p:spTree>
    <p:extLst>
      <p:ext uri="{BB962C8B-B14F-4D97-AF65-F5344CB8AC3E}">
        <p14:creationId xmlns:p14="http://schemas.microsoft.com/office/powerpoint/2010/main" val="249241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1867EC-A247-A9CE-CAC5-659A59C7D9C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DBB854-16BD-5701-9221-98B2E0942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0FB4E95-66DA-7DDE-BB1E-5ADBE796F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6971FB-11A5-0190-5106-5F1355E3A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AC6C54-F741-1998-DB1A-C31F94318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EA3D5E-1CDD-1313-4196-C01C146FE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6BD6E34B-7135-285D-6D98-AF44E71A4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2EEA5BA6-E5A7-00D6-531A-1B915AB8E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AA9AA-5480-8117-3187-F6AACEFF19FD}"/>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Basic Probability Concepts</a:t>
            </a:r>
            <a:endParaRPr lang="en-PK" sz="4000" dirty="0">
              <a:solidFill>
                <a:srgbClr val="FFFFFF"/>
              </a:solidFill>
            </a:endParaRPr>
          </a:p>
        </p:txBody>
      </p:sp>
      <p:sp>
        <p:nvSpPr>
          <p:cNvPr id="4" name="Rectangle 2">
            <a:extLst>
              <a:ext uri="{FF2B5EF4-FFF2-40B4-BE49-F238E27FC236}">
                <a16:creationId xmlns:a16="http://schemas.microsoft.com/office/drawing/2014/main" id="{E4E04B55-79C1-459D-6B5A-DC562D28C51E}"/>
              </a:ext>
            </a:extLst>
          </p:cNvPr>
          <p:cNvSpPr>
            <a:spLocks noGrp="1" noChangeArrowheads="1"/>
          </p:cNvSpPr>
          <p:nvPr>
            <p:ph idx="1"/>
          </p:nvPr>
        </p:nvSpPr>
        <p:spPr bwMode="auto">
          <a:xfrm>
            <a:off x="4810125" y="1852990"/>
            <a:ext cx="694613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Key Definitions: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Experiment:</a:t>
            </a:r>
            <a:r>
              <a:rPr kumimoji="0" lang="en-PK" altLang="en-PK" sz="1800" b="0" i="0" u="none" strike="noStrike" cap="none" normalizeH="0" baseline="0" dirty="0">
                <a:ln>
                  <a:noFill/>
                </a:ln>
                <a:solidFill>
                  <a:schemeClr val="tx1"/>
                </a:solidFill>
                <a:effectLst/>
                <a:latin typeface="Arial" panose="020B0604020202020204" pitchFamily="34" charset="0"/>
              </a:rPr>
              <a:t> A process with uncertain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Event:</a:t>
            </a:r>
            <a:r>
              <a:rPr kumimoji="0" lang="en-PK" altLang="en-PK" sz="1800" b="0" i="0" u="none" strike="noStrike" cap="none" normalizeH="0" baseline="0" dirty="0">
                <a:ln>
                  <a:noFill/>
                </a:ln>
                <a:solidFill>
                  <a:schemeClr val="tx1"/>
                </a:solidFill>
                <a:effectLst/>
                <a:latin typeface="Arial" panose="020B0604020202020204" pitchFamily="34" charset="0"/>
              </a:rPr>
              <a:t> A set of outcomes (e.g., rolling a 4 on a die).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Sample Space:</a:t>
            </a:r>
            <a:r>
              <a:rPr kumimoji="0" lang="en-PK" altLang="en-PK" sz="1800" b="0" i="0" u="none" strike="noStrike" cap="none" normalizeH="0" baseline="0" dirty="0">
                <a:ln>
                  <a:noFill/>
                </a:ln>
                <a:solidFill>
                  <a:schemeClr val="tx1"/>
                </a:solidFill>
                <a:effectLst/>
                <a:latin typeface="Arial" panose="020B0604020202020204" pitchFamily="34" charset="0"/>
              </a:rPr>
              <a:t> All possible outcomes of an experiment.</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Probability Axioms: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Probabilities range from 0 to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The sum of probabilities of all mutually exclusive events equals 1.</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Conditional Probability:</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Formula: P(A|B) = P(A ∩ B) / P(B)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Importance in understanding sequential events.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0141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8ED542-E6E3-3F0B-6AF8-090B9F2290B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99C575-E264-AE00-1C2C-E1A270468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0DC2854-061A-5EDF-E896-A890DFD23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EBEB07-B0A3-5E51-49CA-AF07C1F05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FA9111-BD6E-07AA-74A6-75CC832C2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302138-BBD1-C7FB-9B1D-5C8238E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5CB8F12-DB4B-9095-1962-2E906380A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1F0BA028-6096-6285-C960-1DF7F93AD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FE638-93C7-300C-38A4-408A9D1457BB}"/>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Random Variables and Probability Distributions</a:t>
            </a:r>
            <a:endParaRPr lang="en-PK" sz="4000" dirty="0">
              <a:solidFill>
                <a:srgbClr val="FFFFFF"/>
              </a:solidFill>
            </a:endParaRPr>
          </a:p>
        </p:txBody>
      </p:sp>
      <p:sp>
        <p:nvSpPr>
          <p:cNvPr id="7" name="Rectangle 4">
            <a:extLst>
              <a:ext uri="{FF2B5EF4-FFF2-40B4-BE49-F238E27FC236}">
                <a16:creationId xmlns:a16="http://schemas.microsoft.com/office/drawing/2014/main" id="{CAE9B4D8-223E-A24D-7837-513891211D29}"/>
              </a:ext>
            </a:extLst>
          </p:cNvPr>
          <p:cNvSpPr>
            <a:spLocks noGrp="1" noChangeArrowheads="1"/>
          </p:cNvSpPr>
          <p:nvPr>
            <p:ph idx="1"/>
          </p:nvPr>
        </p:nvSpPr>
        <p:spPr bwMode="auto">
          <a:xfrm>
            <a:off x="4810125" y="1852990"/>
            <a:ext cx="1012649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Random Variables: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Discrete:</a:t>
            </a:r>
            <a:r>
              <a:rPr kumimoji="0" lang="en-PK" altLang="en-PK" sz="1800" b="0" i="0" u="none" strike="noStrike" cap="none" normalizeH="0" baseline="0" dirty="0">
                <a:ln>
                  <a:noFill/>
                </a:ln>
                <a:solidFill>
                  <a:schemeClr val="tx1"/>
                </a:solidFill>
                <a:effectLst/>
                <a:latin typeface="Arial" panose="020B0604020202020204" pitchFamily="34" charset="0"/>
              </a:rPr>
              <a:t> Countable outcomes (e.g., number of defective items).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Continuous:</a:t>
            </a:r>
            <a:r>
              <a:rPr kumimoji="0" lang="en-PK" altLang="en-PK" sz="1800" b="0" i="0" u="none" strike="noStrike" cap="none" normalizeH="0" baseline="0" dirty="0">
                <a:ln>
                  <a:noFill/>
                </a:ln>
                <a:solidFill>
                  <a:schemeClr val="tx1"/>
                </a:solidFill>
                <a:effectLst/>
                <a:latin typeface="Arial" panose="020B0604020202020204" pitchFamily="34" charset="0"/>
              </a:rPr>
              <a:t> Infinite, uncountable outcomes (e.g., height, temperature).</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Common Distributions: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Discrete Examples:</a:t>
            </a:r>
            <a:r>
              <a:rPr kumimoji="0" lang="en-PK" altLang="en-PK" sz="1800" b="0" i="0" u="none" strike="noStrike" cap="none" normalizeH="0" baseline="0" dirty="0">
                <a:ln>
                  <a:noFill/>
                </a:ln>
                <a:solidFill>
                  <a:schemeClr val="tx1"/>
                </a:solidFill>
                <a:effectLst/>
                <a:latin typeface="Arial" panose="020B0604020202020204" pitchFamily="34" charset="0"/>
              </a:rPr>
              <a:t> Binomial, Poisson.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Continuous Examples:</a:t>
            </a:r>
            <a:r>
              <a:rPr kumimoji="0" lang="en-PK" altLang="en-PK" sz="1800" b="0" i="0" u="none" strike="noStrike" cap="none" normalizeH="0" baseline="0" dirty="0">
                <a:ln>
                  <a:noFill/>
                </a:ln>
                <a:solidFill>
                  <a:schemeClr val="tx1"/>
                </a:solidFill>
                <a:effectLst/>
                <a:latin typeface="Arial" panose="020B0604020202020204" pitchFamily="34" charset="0"/>
              </a:rPr>
              <a:t> Normal (Gaussian), Exponential.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Key Concepts: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Probability Mass Function (PMF):</a:t>
            </a:r>
            <a:r>
              <a:rPr kumimoji="0" lang="en-PK" altLang="en-PK" sz="1800" b="0" i="0" u="none" strike="noStrike" cap="none" normalizeH="0" baseline="0" dirty="0">
                <a:ln>
                  <a:noFill/>
                </a:ln>
                <a:solidFill>
                  <a:schemeClr val="tx1"/>
                </a:solidFill>
                <a:effectLst/>
                <a:latin typeface="Arial" panose="020B0604020202020204" pitchFamily="34" charset="0"/>
              </a:rPr>
              <a:t> For discrete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Probability Density Function (PDF):</a:t>
            </a:r>
            <a:r>
              <a:rPr kumimoji="0" lang="en-PK" altLang="en-PK" sz="1800" b="0" i="0" u="none" strike="noStrike" cap="none" normalizeH="0" baseline="0" dirty="0">
                <a:ln>
                  <a:noFill/>
                </a:ln>
                <a:solidFill>
                  <a:schemeClr val="tx1"/>
                </a:solidFill>
                <a:effectLst/>
                <a:latin typeface="Arial" panose="020B0604020202020204" pitchFamily="34" charset="0"/>
              </a:rPr>
              <a:t> For continuous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Cumulative Distribution Function (CDF):</a:t>
            </a:r>
            <a:r>
              <a:rPr kumimoji="0" lang="en-PK" altLang="en-PK" sz="1800" b="0" i="0" u="none" strike="noStrike" cap="none" normalizeH="0" baseline="0" dirty="0">
                <a:ln>
                  <a:noFill/>
                </a:ln>
                <a:solidFill>
                  <a:schemeClr val="tx1"/>
                </a:solidFill>
                <a:effectLst/>
                <a:latin typeface="Arial" panose="020B0604020202020204" pitchFamily="34" charset="0"/>
              </a:rPr>
              <a:t> Used to determine probabilities up to a certain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9248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79F140-931D-7718-2C17-FE49DE2284C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AC0221D-476A-6D03-E6D4-FFEC23896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93AD76A-3CF7-2D54-4FA5-8BC8FE2B5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C377B3-68B8-614D-41CC-F659A75BB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33483E-86CB-40F0-8F96-C0F2A4BC0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BA274F-4279-751A-CE85-E1F34809E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5BF5D7DC-99EC-8362-8583-32C5C8B0A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F7B429A4-BE06-5FC5-38EE-808B1A949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2064E-05B4-9020-1EC0-C2502D0E833B}"/>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Inferential Statistics and Hypothesis Testing</a:t>
            </a:r>
            <a:endParaRPr lang="en-PK" sz="4000" dirty="0">
              <a:solidFill>
                <a:srgbClr val="FFFFFF"/>
              </a:solidFill>
            </a:endParaRPr>
          </a:p>
        </p:txBody>
      </p:sp>
      <p:sp>
        <p:nvSpPr>
          <p:cNvPr id="4" name="Rectangle 2">
            <a:extLst>
              <a:ext uri="{FF2B5EF4-FFF2-40B4-BE49-F238E27FC236}">
                <a16:creationId xmlns:a16="http://schemas.microsoft.com/office/drawing/2014/main" id="{41208090-8881-0F18-943C-82CD73042445}"/>
              </a:ext>
            </a:extLst>
          </p:cNvPr>
          <p:cNvSpPr>
            <a:spLocks noGrp="1" noChangeArrowheads="1"/>
          </p:cNvSpPr>
          <p:nvPr>
            <p:ph idx="1"/>
          </p:nvPr>
        </p:nvSpPr>
        <p:spPr bwMode="auto">
          <a:xfrm>
            <a:off x="4810125" y="1714491"/>
            <a:ext cx="913057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Basic Concepts: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Population vs. Sample:</a:t>
            </a:r>
            <a:r>
              <a:rPr kumimoji="0" lang="en-PK" altLang="en-PK" sz="1800" b="0" i="0" u="none" strike="noStrike" cap="none" normalizeH="0" baseline="0" dirty="0">
                <a:ln>
                  <a:noFill/>
                </a:ln>
                <a:solidFill>
                  <a:schemeClr val="tx1"/>
                </a:solidFill>
                <a:effectLst/>
                <a:latin typeface="Arial" panose="020B0604020202020204" pitchFamily="34" charset="0"/>
              </a:rPr>
              <a:t> Understanding the difference and why sampling is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Parameter Estimation:</a:t>
            </a:r>
            <a:r>
              <a:rPr kumimoji="0" lang="en-PK" altLang="en-PK" sz="1800" b="0" i="0" u="none" strike="noStrike" cap="none" normalizeH="0" baseline="0" dirty="0">
                <a:ln>
                  <a:noFill/>
                </a:ln>
                <a:solidFill>
                  <a:schemeClr val="tx1"/>
                </a:solidFill>
                <a:effectLst/>
                <a:latin typeface="Arial" panose="020B0604020202020204" pitchFamily="34" charset="0"/>
              </a:rPr>
              <a:t> Estimating population parameters (</a:t>
            </a:r>
            <a:endParaRPr kumimoji="0" lang="en-GB"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e.g., mean, proportion) from sample data.</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Hypothesis Testing:</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Null Hypothesis (H₀) vs. Alternative Hypothesis (H₁).</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P-value and significance level (α), commonly 0.05.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Type I and Type II Errors.</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Confidence Intervals: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Estimating the range within which a population parameter lies with a</a:t>
            </a:r>
            <a:endParaRPr kumimoji="0" lang="en-GB"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 given level of confidence.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0916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1FECBB-AE77-3158-BC13-858E1F46A53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2FF0B4-8BFB-9595-70CA-2DE8A807F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1D3E8A2-D5DD-483D-9DD5-9DECC033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0EB160-7C03-6B4A-2939-D6EAE46D8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706EBA-C614-AFF4-CBB0-1BB358583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137C44-20BF-3D84-2EA9-737A7020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C2D4847-FD01-F02D-5F25-6169D2963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672540BD-339A-80CB-F91A-E0DF8A979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D02B0-AD70-505D-CEC7-CBF4609601C4}"/>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Statistical </a:t>
            </a:r>
            <a:r>
              <a:rPr lang="en-GB" sz="4000" dirty="0" err="1">
                <a:solidFill>
                  <a:srgbClr val="FFFFFF"/>
                </a:solidFill>
              </a:rPr>
              <a:t>Modeling</a:t>
            </a:r>
            <a:r>
              <a:rPr lang="en-GB" sz="4000" dirty="0">
                <a:solidFill>
                  <a:srgbClr val="FFFFFF"/>
                </a:solidFill>
              </a:rPr>
              <a:t> and Regression Analysis</a:t>
            </a:r>
            <a:endParaRPr lang="en-PK" sz="4000" dirty="0">
              <a:solidFill>
                <a:srgbClr val="FFFFFF"/>
              </a:solidFill>
            </a:endParaRPr>
          </a:p>
        </p:txBody>
      </p:sp>
      <p:sp>
        <p:nvSpPr>
          <p:cNvPr id="5" name="Rectangle 2">
            <a:extLst>
              <a:ext uri="{FF2B5EF4-FFF2-40B4-BE49-F238E27FC236}">
                <a16:creationId xmlns:a16="http://schemas.microsoft.com/office/drawing/2014/main" id="{B0CC97DD-5895-2C26-71E4-FD07CA80C185}"/>
              </a:ext>
            </a:extLst>
          </p:cNvPr>
          <p:cNvSpPr>
            <a:spLocks noGrp="1" noChangeArrowheads="1"/>
          </p:cNvSpPr>
          <p:nvPr>
            <p:ph idx="1"/>
          </p:nvPr>
        </p:nvSpPr>
        <p:spPr bwMode="auto">
          <a:xfrm>
            <a:off x="4810125" y="1852990"/>
            <a:ext cx="722826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Introduction to Regression:</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Simple Linear Regression:</a:t>
            </a:r>
            <a:r>
              <a:rPr kumimoji="0" lang="en-PK" altLang="en-PK" sz="1800" b="0" i="0" u="none" strike="noStrike" cap="none" normalizeH="0" baseline="0" dirty="0">
                <a:ln>
                  <a:noFill/>
                </a:ln>
                <a:solidFill>
                  <a:schemeClr val="tx1"/>
                </a:solidFill>
                <a:effectLst/>
                <a:latin typeface="Arial" panose="020B0604020202020204" pitchFamily="34" charset="0"/>
              </a:rPr>
              <a:t> </a:t>
            </a:r>
            <a:r>
              <a:rPr kumimoji="0" lang="en-PK" altLang="en-PK" sz="1800" b="0" i="0" u="none" strike="noStrike" cap="none" normalizeH="0" baseline="0" dirty="0" err="1">
                <a:ln>
                  <a:noFill/>
                </a:ln>
                <a:solidFill>
                  <a:schemeClr val="tx1"/>
                </a:solidFill>
                <a:effectLst/>
                <a:latin typeface="Arial" panose="020B0604020202020204" pitchFamily="34" charset="0"/>
              </a:rPr>
              <a:t>Modeling</a:t>
            </a:r>
            <a:r>
              <a:rPr kumimoji="0" lang="en-PK" altLang="en-PK" sz="1800" b="0" i="0" u="none" strike="noStrike" cap="none" normalizeH="0" baseline="0" dirty="0">
                <a:ln>
                  <a:noFill/>
                </a:ln>
                <a:solidFill>
                  <a:schemeClr val="tx1"/>
                </a:solidFill>
                <a:effectLst/>
                <a:latin typeface="Arial" panose="020B0604020202020204" pitchFamily="34" charset="0"/>
              </a:rPr>
              <a:t> the relationship between two </a:t>
            </a:r>
            <a:endParaRPr kumimoji="0" lang="en-GB"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Multiple Regression:</a:t>
            </a:r>
            <a:r>
              <a:rPr kumimoji="0" lang="en-PK" altLang="en-PK" sz="1800" b="0" i="0" u="none" strike="noStrike" cap="none" normalizeH="0" baseline="0" dirty="0">
                <a:ln>
                  <a:noFill/>
                </a:ln>
                <a:solidFill>
                  <a:schemeClr val="tx1"/>
                </a:solidFill>
                <a:effectLst/>
                <a:latin typeface="Arial" panose="020B0604020202020204" pitchFamily="34" charset="0"/>
              </a:rPr>
              <a:t> Extending to more than one predictor.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1" i="0" u="none" strike="noStrike" cap="none" normalizeH="0" baseline="0" dirty="0">
                <a:ln>
                  <a:noFill/>
                </a:ln>
                <a:solidFill>
                  <a:schemeClr val="tx1"/>
                </a:solidFill>
                <a:effectLst/>
                <a:latin typeface="Arial" panose="020B0604020202020204" pitchFamily="34" charset="0"/>
              </a:rPr>
              <a:t>Key Aspects:</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Estimation of coefficients using the least squares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Interpretation of R-squared as a measure of model fit.</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1800" b="1" i="0" u="none" strike="noStrike" cap="none" normalizeH="0" baseline="0" dirty="0">
                <a:ln>
                  <a:noFill/>
                </a:ln>
                <a:solidFill>
                  <a:schemeClr val="tx1"/>
                </a:solidFill>
                <a:effectLst/>
                <a:latin typeface="Arial" panose="020B0604020202020204" pitchFamily="34" charset="0"/>
              </a:rPr>
              <a:t>Beyond Regression:</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Logistic Regression for classification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Non-linear models and advanced machine learning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11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462ED-E064-D490-C709-E55EF1ABCEB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000" b="1"/>
              <a:t>WHAT IS DATA SCIENCE?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135E31FC-72B4-D1E2-3667-5B27060E4CA7}"/>
              </a:ext>
            </a:extLst>
          </p:cNvPr>
          <p:cNvSpPr>
            <a:spLocks noGrp="1"/>
          </p:cNvSpPr>
          <p:nvPr>
            <p:ph type="body" sz="quarter" idx="13"/>
          </p:nvPr>
        </p:nvSpPr>
        <p:spPr>
          <a:xfrm>
            <a:off x="640080" y="2872899"/>
            <a:ext cx="4243589" cy="3320668"/>
          </a:xfrm>
        </p:spPr>
        <p:txBody>
          <a:bodyPr vert="horz" lIns="91440" tIns="45720" rIns="91440" bIns="45720" rtlCol="0">
            <a:normAutofit/>
          </a:bodyPr>
          <a:lstStyle/>
          <a:p>
            <a:pPr marL="0">
              <a:lnSpc>
                <a:spcPct val="90000"/>
              </a:lnSpc>
              <a:spcAft>
                <a:spcPts val="600"/>
              </a:spcAft>
            </a:pPr>
            <a:r>
              <a:rPr lang="en-US" sz="2200"/>
              <a:t>Data Science is an interdisciplinary field that combines statistics, computer science, and domain expertise to extract meaningful insights from structured and unstructured data.</a:t>
            </a:r>
          </a:p>
        </p:txBody>
      </p:sp>
      <p:pic>
        <p:nvPicPr>
          <p:cNvPr id="8" name="Picture Placeholder 7">
            <a:extLst>
              <a:ext uri="{FF2B5EF4-FFF2-40B4-BE49-F238E27FC236}">
                <a16:creationId xmlns:a16="http://schemas.microsoft.com/office/drawing/2014/main" id="{986BDF79-7E0B-3AEF-C57C-F740090A3374}"/>
              </a:ext>
            </a:extLst>
          </p:cNvPr>
          <p:cNvPicPr>
            <a:picLocks noGrp="1" noChangeAspect="1"/>
          </p:cNvPicPr>
          <p:nvPr>
            <p:ph type="pic" sz="quarter" idx="12"/>
          </p:nvPr>
        </p:nvPicPr>
        <p:blipFill>
          <a:blip r:embed="rId2"/>
          <a:srcRect l="13891" r="1388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91872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0B0BD9-12F5-CBB9-02A5-A18EC266BBD2}"/>
              </a:ext>
            </a:extLst>
          </p:cNvPr>
          <p:cNvSpPr>
            <a:spLocks noGrp="1"/>
          </p:cNvSpPr>
          <p:nvPr>
            <p:ph type="title"/>
          </p:nvPr>
        </p:nvSpPr>
        <p:spPr>
          <a:xfrm>
            <a:off x="1371597" y="348865"/>
            <a:ext cx="10044023" cy="877729"/>
          </a:xfrm>
        </p:spPr>
        <p:txBody>
          <a:bodyPr anchor="ctr">
            <a:normAutofit/>
          </a:bodyPr>
          <a:lstStyle/>
          <a:p>
            <a:r>
              <a:rPr lang="en-GB" sz="3400" dirty="0">
                <a:solidFill>
                  <a:srgbClr val="FFFFFF"/>
                </a:solidFill>
              </a:rPr>
              <a:t>Integration of Probability and Statistics in Data Science</a:t>
            </a:r>
            <a:endParaRPr lang="en-PK" sz="3400" dirty="0">
              <a:solidFill>
                <a:srgbClr val="FFFFFF"/>
              </a:solidFill>
            </a:endParaRPr>
          </a:p>
        </p:txBody>
      </p:sp>
      <p:graphicFrame>
        <p:nvGraphicFramePr>
          <p:cNvPr id="5" name="Content Placeholder 2">
            <a:extLst>
              <a:ext uri="{FF2B5EF4-FFF2-40B4-BE49-F238E27FC236}">
                <a16:creationId xmlns:a16="http://schemas.microsoft.com/office/drawing/2014/main" id="{82D3E6F5-7028-D9E3-6955-F63B73D6E018}"/>
              </a:ext>
            </a:extLst>
          </p:cNvPr>
          <p:cNvGraphicFramePr>
            <a:graphicFrameLocks noGrp="1"/>
          </p:cNvGraphicFramePr>
          <p:nvPr>
            <p:ph idx="1"/>
            <p:extLst>
              <p:ext uri="{D42A27DB-BD31-4B8C-83A1-F6EECF244321}">
                <p14:modId xmlns:p14="http://schemas.microsoft.com/office/powerpoint/2010/main" val="3569584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8124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6D15C-420F-2FC2-1C19-530428790541}"/>
              </a:ext>
            </a:extLst>
          </p:cNvPr>
          <p:cNvSpPr>
            <a:spLocks noGrp="1"/>
          </p:cNvSpPr>
          <p:nvPr>
            <p:ph type="title"/>
          </p:nvPr>
        </p:nvSpPr>
        <p:spPr>
          <a:xfrm>
            <a:off x="6094105" y="802955"/>
            <a:ext cx="4977976" cy="1454051"/>
          </a:xfrm>
        </p:spPr>
        <p:txBody>
          <a:bodyPr>
            <a:normAutofit/>
          </a:bodyPr>
          <a:lstStyle/>
          <a:p>
            <a:r>
              <a:rPr lang="en-GB" sz="3600">
                <a:solidFill>
                  <a:schemeClr val="tx2"/>
                </a:solidFill>
              </a:rPr>
              <a:t>Tools and Libraries for Statistical Analysis</a:t>
            </a:r>
            <a:endParaRPr lang="en-PK" sz="3600">
              <a:solidFill>
                <a:schemeClr val="tx2"/>
              </a:solidFill>
            </a:endParaRPr>
          </a:p>
        </p:txBody>
      </p:sp>
      <p:pic>
        <p:nvPicPr>
          <p:cNvPr id="9" name="Graphic 8" descr="Web Design">
            <a:extLst>
              <a:ext uri="{FF2B5EF4-FFF2-40B4-BE49-F238E27FC236}">
                <a16:creationId xmlns:a16="http://schemas.microsoft.com/office/drawing/2014/main" id="{1EAC8B16-9FD3-F1FA-94B4-59240CF8E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Rectangle 2">
            <a:extLst>
              <a:ext uri="{FF2B5EF4-FFF2-40B4-BE49-F238E27FC236}">
                <a16:creationId xmlns:a16="http://schemas.microsoft.com/office/drawing/2014/main" id="{F66FB14F-C4BC-3F20-DABF-9A98E489AA41}"/>
              </a:ext>
            </a:extLst>
          </p:cNvPr>
          <p:cNvSpPr>
            <a:spLocks noGrp="1" noChangeArrowheads="1"/>
          </p:cNvSpPr>
          <p:nvPr>
            <p:ph idx="1"/>
          </p:nvPr>
        </p:nvSpPr>
        <p:spPr bwMode="auto">
          <a:xfrm>
            <a:off x="6090574" y="2421682"/>
            <a:ext cx="4977578" cy="3639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PK" altLang="en-PK" sz="1800" b="1" i="0" u="none" strike="noStrike" cap="none" normalizeH="0" baseline="0" dirty="0">
                <a:ln>
                  <a:noFill/>
                </a:ln>
                <a:solidFill>
                  <a:schemeClr val="tx2"/>
                </a:solidFill>
                <a:effectLst/>
                <a:latin typeface="Arial" panose="020B0604020202020204" pitchFamily="34" charset="0"/>
              </a:rPr>
              <a:t>Programming Languages:</a:t>
            </a:r>
            <a:endParaRPr kumimoji="0" lang="en-PK" altLang="en-PK" sz="1800" b="0" i="0" u="none" strike="noStrike" cap="none" normalizeH="0" baseline="0" dirty="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1800" b="1" i="0" u="none" strike="noStrike" cap="none" normalizeH="0" baseline="0" dirty="0">
                <a:ln>
                  <a:noFill/>
                </a:ln>
                <a:solidFill>
                  <a:schemeClr val="tx2"/>
                </a:solidFill>
                <a:effectLst/>
                <a:latin typeface="Arial" panose="020B0604020202020204" pitchFamily="34" charset="0"/>
              </a:rPr>
              <a:t>Python:</a:t>
            </a:r>
            <a:r>
              <a:rPr kumimoji="0" lang="en-PK" altLang="en-PK" sz="1800" b="0" i="0" u="none" strike="noStrike" cap="none" normalizeH="0" baseline="0" dirty="0">
                <a:ln>
                  <a:noFill/>
                </a:ln>
                <a:solidFill>
                  <a:schemeClr val="tx2"/>
                </a:solidFill>
                <a:effectLst/>
                <a:latin typeface="Arial" panose="020B0604020202020204" pitchFamily="34" charset="0"/>
              </a:rPr>
              <a:t> Widely used with powerful libraries.</a:t>
            </a:r>
          </a:p>
          <a:p>
            <a:pPr marL="0" marR="0" lvl="0" indent="0" defTabSz="914400" rtl="0" eaLnBrk="0" fontAlgn="base" latinLnBrk="0" hangingPunct="0">
              <a:spcBef>
                <a:spcPct val="0"/>
              </a:spcBef>
              <a:spcAft>
                <a:spcPts val="600"/>
              </a:spcAft>
              <a:buClrTx/>
              <a:buSzTx/>
              <a:buFontTx/>
              <a:buChar char="•"/>
              <a:tabLst/>
            </a:pPr>
            <a:r>
              <a:rPr kumimoji="0" lang="en-PK" altLang="en-PK" sz="1800" b="1" i="0" u="none" strike="noStrike" cap="none" normalizeH="0" baseline="0" dirty="0">
                <a:ln>
                  <a:noFill/>
                </a:ln>
                <a:solidFill>
                  <a:schemeClr val="tx2"/>
                </a:solidFill>
                <a:effectLst/>
                <a:latin typeface="Arial" panose="020B0604020202020204" pitchFamily="34" charset="0"/>
              </a:rPr>
              <a:t>R:</a:t>
            </a:r>
            <a:r>
              <a:rPr kumimoji="0" lang="en-PK" altLang="en-PK" sz="1800" b="0" i="0" u="none" strike="noStrike" cap="none" normalizeH="0" baseline="0" dirty="0">
                <a:ln>
                  <a:noFill/>
                </a:ln>
                <a:solidFill>
                  <a:schemeClr val="tx2"/>
                </a:solidFill>
                <a:effectLst/>
                <a:latin typeface="Arial" panose="020B0604020202020204" pitchFamily="34" charset="0"/>
              </a:rPr>
              <a:t> Preferred for statistical computing and graphics.</a:t>
            </a:r>
          </a:p>
          <a:p>
            <a:pPr marL="0" marR="0" lvl="0" indent="0" defTabSz="914400" rtl="0" eaLnBrk="0" fontAlgn="base" latinLnBrk="0" hangingPunct="0">
              <a:spcBef>
                <a:spcPct val="0"/>
              </a:spcBef>
              <a:spcAft>
                <a:spcPts val="600"/>
              </a:spcAft>
              <a:buClrTx/>
              <a:buSzTx/>
              <a:buNone/>
              <a:tabLst/>
            </a:pPr>
            <a:r>
              <a:rPr kumimoji="0" lang="en-PK" altLang="en-PK" sz="1800" b="1" i="0" u="none" strike="noStrike" cap="none" normalizeH="0" baseline="0" dirty="0">
                <a:ln>
                  <a:noFill/>
                </a:ln>
                <a:solidFill>
                  <a:schemeClr val="tx2"/>
                </a:solidFill>
                <a:effectLst/>
                <a:latin typeface="Arial" panose="020B0604020202020204" pitchFamily="34" charset="0"/>
              </a:rPr>
              <a:t>Key Libraries:</a:t>
            </a:r>
            <a:endParaRPr kumimoji="0" lang="en-PK" altLang="en-PK" sz="1800" b="0" i="0" u="none" strike="noStrike" cap="none" normalizeH="0" baseline="0" dirty="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1800" b="1" i="0" u="none" strike="noStrike" cap="none" normalizeH="0" baseline="0" dirty="0">
                <a:ln>
                  <a:noFill/>
                </a:ln>
                <a:solidFill>
                  <a:schemeClr val="tx2"/>
                </a:solidFill>
                <a:effectLst/>
                <a:latin typeface="Arial" panose="020B0604020202020204" pitchFamily="34" charset="0"/>
              </a:rPr>
              <a:t>Python:</a:t>
            </a:r>
            <a:r>
              <a:rPr kumimoji="0" lang="en-PK" altLang="en-PK" sz="1800" b="0" i="0" u="none" strike="noStrike" cap="none" normalizeH="0" baseline="0" dirty="0">
                <a:ln>
                  <a:noFill/>
                </a:ln>
                <a:solidFill>
                  <a:schemeClr val="tx2"/>
                </a:solidFill>
                <a:effectLst/>
                <a:latin typeface="Arial" panose="020B0604020202020204" pitchFamily="34" charset="0"/>
              </a:rPr>
              <a:t> NumPy, SciPy, Pandas, </a:t>
            </a:r>
            <a:r>
              <a:rPr kumimoji="0" lang="en-PK" altLang="en-PK" sz="1800" b="0" i="0" u="none" strike="noStrike" cap="none" normalizeH="0" baseline="0" dirty="0" err="1">
                <a:ln>
                  <a:noFill/>
                </a:ln>
                <a:solidFill>
                  <a:schemeClr val="tx2"/>
                </a:solidFill>
                <a:effectLst/>
                <a:latin typeface="Arial" panose="020B0604020202020204" pitchFamily="34" charset="0"/>
              </a:rPr>
              <a:t>Statsmodels</a:t>
            </a:r>
            <a:r>
              <a:rPr kumimoji="0" lang="en-PK" altLang="en-PK" sz="1800" b="0" i="0" u="none" strike="noStrike" cap="none" normalizeH="0" baseline="0" dirty="0">
                <a:ln>
                  <a:noFill/>
                </a:ln>
                <a:solidFill>
                  <a:schemeClr val="tx2"/>
                </a:solidFill>
                <a:effectLst/>
                <a:latin typeface="Arial" panose="020B0604020202020204" pitchFamily="34" charset="0"/>
              </a:rPr>
              <a:t>, scikit-learn.</a:t>
            </a:r>
          </a:p>
          <a:p>
            <a:pPr marL="0" marR="0" lvl="0" indent="0" defTabSz="914400" rtl="0" eaLnBrk="0" fontAlgn="base" latinLnBrk="0" hangingPunct="0">
              <a:spcBef>
                <a:spcPct val="0"/>
              </a:spcBef>
              <a:spcAft>
                <a:spcPts val="600"/>
              </a:spcAft>
              <a:buClrTx/>
              <a:buSzTx/>
              <a:buFontTx/>
              <a:buChar char="•"/>
              <a:tabLst/>
            </a:pPr>
            <a:r>
              <a:rPr kumimoji="0" lang="en-PK" altLang="en-PK" sz="1800" b="1" i="0" u="none" strike="noStrike" cap="none" normalizeH="0" baseline="0" dirty="0">
                <a:ln>
                  <a:noFill/>
                </a:ln>
                <a:solidFill>
                  <a:schemeClr val="tx2"/>
                </a:solidFill>
                <a:effectLst/>
                <a:latin typeface="Arial" panose="020B0604020202020204" pitchFamily="34" charset="0"/>
              </a:rPr>
              <a:t>R:</a:t>
            </a:r>
            <a:r>
              <a:rPr kumimoji="0" lang="en-PK" altLang="en-PK" sz="1800" b="0" i="0" u="none" strike="noStrike" cap="none" normalizeH="0" baseline="0" dirty="0">
                <a:ln>
                  <a:noFill/>
                </a:ln>
                <a:solidFill>
                  <a:schemeClr val="tx2"/>
                </a:solidFill>
                <a:effectLst/>
                <a:latin typeface="Arial" panose="020B0604020202020204" pitchFamily="34" charset="0"/>
              </a:rPr>
              <a:t> </a:t>
            </a:r>
            <a:r>
              <a:rPr kumimoji="0" lang="en-PK" altLang="en-PK" sz="1800" b="0" i="0" u="none" strike="noStrike" cap="none" normalizeH="0" baseline="0" dirty="0" err="1">
                <a:ln>
                  <a:noFill/>
                </a:ln>
                <a:solidFill>
                  <a:schemeClr val="tx2"/>
                </a:solidFill>
                <a:effectLst/>
                <a:latin typeface="Arial" panose="020B0604020202020204" pitchFamily="34" charset="0"/>
              </a:rPr>
              <a:t>dplyr</a:t>
            </a:r>
            <a:r>
              <a:rPr kumimoji="0" lang="en-PK" altLang="en-PK" sz="1800" b="0" i="0" u="none" strike="noStrike" cap="none" normalizeH="0" baseline="0" dirty="0">
                <a:ln>
                  <a:noFill/>
                </a:ln>
                <a:solidFill>
                  <a:schemeClr val="tx2"/>
                </a:solidFill>
                <a:effectLst/>
                <a:latin typeface="Arial" panose="020B0604020202020204" pitchFamily="34" charset="0"/>
              </a:rPr>
              <a:t>, ggplot2, caret, </a:t>
            </a:r>
            <a:r>
              <a:rPr kumimoji="0" lang="en-PK" altLang="en-PK" sz="1800" b="0" i="0" u="none" strike="noStrike" cap="none" normalizeH="0" baseline="0" dirty="0" err="1">
                <a:ln>
                  <a:noFill/>
                </a:ln>
                <a:solidFill>
                  <a:schemeClr val="tx2"/>
                </a:solidFill>
                <a:effectLst/>
                <a:latin typeface="Arial" panose="020B0604020202020204" pitchFamily="34" charset="0"/>
              </a:rPr>
              <a:t>randomForest</a:t>
            </a:r>
            <a:r>
              <a:rPr kumimoji="0" lang="en-PK" altLang="en-PK" sz="1800" b="0" i="0" u="none" strike="noStrike" cap="none" normalizeH="0" baseline="0" dirty="0">
                <a:ln>
                  <a:noFill/>
                </a:ln>
                <a:solidFill>
                  <a:schemeClr val="tx2"/>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PK" altLang="en-PK" sz="1800" b="1" i="0" u="none" strike="noStrike" cap="none" normalizeH="0" baseline="0" dirty="0">
                <a:ln>
                  <a:noFill/>
                </a:ln>
                <a:solidFill>
                  <a:schemeClr val="tx2"/>
                </a:solidFill>
                <a:effectLst/>
                <a:latin typeface="Arial" panose="020B0604020202020204" pitchFamily="34" charset="0"/>
              </a:rPr>
              <a:t>Visualization Tools:</a:t>
            </a:r>
            <a:endParaRPr kumimoji="0" lang="en-PK" altLang="en-PK" sz="1800" b="0" i="0" u="none" strike="noStrike" cap="none" normalizeH="0" baseline="0" dirty="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PK" altLang="en-PK" sz="1800" b="0" i="0" u="none" strike="noStrike" cap="none" normalizeH="0" baseline="0" dirty="0">
                <a:ln>
                  <a:noFill/>
                </a:ln>
                <a:solidFill>
                  <a:schemeClr val="tx2"/>
                </a:solidFill>
                <a:effectLst/>
                <a:latin typeface="Arial" panose="020B0604020202020204" pitchFamily="34" charset="0"/>
              </a:rPr>
              <a:t>Matplotlib, Seaborn, </a:t>
            </a:r>
            <a:r>
              <a:rPr kumimoji="0" lang="en-PK" altLang="en-PK" sz="1800" b="0" i="0" u="none" strike="noStrike" cap="none" normalizeH="0" baseline="0" dirty="0" err="1">
                <a:ln>
                  <a:noFill/>
                </a:ln>
                <a:solidFill>
                  <a:schemeClr val="tx2"/>
                </a:solidFill>
                <a:effectLst/>
                <a:latin typeface="Arial" panose="020B0604020202020204" pitchFamily="34" charset="0"/>
              </a:rPr>
              <a:t>Plotly</a:t>
            </a:r>
            <a:r>
              <a:rPr kumimoji="0" lang="en-PK" altLang="en-PK" sz="1800" b="0" i="0" u="none" strike="noStrike" cap="none" normalizeH="0" baseline="0" dirty="0">
                <a:ln>
                  <a:noFill/>
                </a:ln>
                <a:solidFill>
                  <a:schemeClr val="tx2"/>
                </a:solidFill>
                <a:effectLst/>
                <a:latin typeface="Arial" panose="020B0604020202020204" pitchFamily="34" charset="0"/>
              </a:rPr>
              <a:t> for Python.</a:t>
            </a:r>
          </a:p>
          <a:p>
            <a:pPr marL="0" marR="0" lvl="0" indent="0" defTabSz="914400" rtl="0" eaLnBrk="0" fontAlgn="base" latinLnBrk="0" hangingPunct="0">
              <a:spcBef>
                <a:spcPct val="0"/>
              </a:spcBef>
              <a:spcAft>
                <a:spcPts val="600"/>
              </a:spcAft>
              <a:buClrTx/>
              <a:buSzTx/>
              <a:buFontTx/>
              <a:buChar char="•"/>
              <a:tabLst/>
            </a:pPr>
            <a:r>
              <a:rPr kumimoji="0" lang="en-PK" altLang="en-PK" sz="1800" b="0" i="0" u="none" strike="noStrike" cap="none" normalizeH="0" baseline="0" dirty="0">
                <a:ln>
                  <a:noFill/>
                </a:ln>
                <a:solidFill>
                  <a:schemeClr val="tx2"/>
                </a:solidFill>
                <a:effectLst/>
                <a:latin typeface="Arial" panose="020B0604020202020204" pitchFamily="34" charset="0"/>
              </a:rPr>
              <a:t>ggplot2 in R.</a:t>
            </a:r>
          </a:p>
          <a:p>
            <a:pPr marL="0" marR="0" lvl="0" indent="0" defTabSz="914400" rtl="0" eaLnBrk="0" fontAlgn="base" latinLnBrk="0" hangingPunct="0">
              <a:spcBef>
                <a:spcPct val="0"/>
              </a:spcBef>
              <a:spcAft>
                <a:spcPts val="600"/>
              </a:spcAft>
              <a:buClrTx/>
              <a:buSzTx/>
              <a:buFontTx/>
              <a:buNone/>
              <a:tabLst/>
            </a:pPr>
            <a:endParaRPr kumimoji="0" lang="en-PK" altLang="en-PK" sz="1800" b="0" i="0" u="none" strike="noStrike" cap="none" normalizeH="0" baseline="0" dirty="0">
              <a:ln>
                <a:noFill/>
              </a:ln>
              <a:solidFill>
                <a:schemeClr val="tx2"/>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6644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pic>
          <p:nvPicPr>
            <p:cNvPr id="4" name="object 4"/>
            <p:cNvPicPr/>
            <p:nvPr/>
          </p:nvPicPr>
          <p:blipFill>
            <a:blip r:embed="rId4" cstate="print"/>
            <a:stretch>
              <a:fillRect/>
            </a:stretch>
          </p:blipFill>
          <p:spPr>
            <a:xfrm>
              <a:off x="6522719" y="0"/>
              <a:ext cx="5669280" cy="6858000"/>
            </a:xfrm>
            <a:prstGeom prst="rect">
              <a:avLst/>
            </a:prstGeom>
          </p:spPr>
        </p:pic>
      </p:grpSp>
      <p:sp>
        <p:nvSpPr>
          <p:cNvPr id="5" name="object 5"/>
          <p:cNvSpPr txBox="1"/>
          <p:nvPr/>
        </p:nvSpPr>
        <p:spPr>
          <a:xfrm>
            <a:off x="10613897" y="3130118"/>
            <a:ext cx="1005205" cy="574675"/>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FFFFFF"/>
                </a:solidFill>
                <a:latin typeface="Segoe UI Semibold"/>
                <a:cs typeface="Segoe UI Semibold"/>
              </a:rPr>
              <a:t>Q&amp;A</a:t>
            </a:r>
            <a:endParaRPr sz="3600" dirty="0">
              <a:latin typeface="Segoe UI Semibold"/>
              <a:cs typeface="Segoe UI Semibold"/>
            </a:endParaRPr>
          </a:p>
        </p:txBody>
      </p:sp>
      <p:grpSp>
        <p:nvGrpSpPr>
          <p:cNvPr id="6" name="object 6"/>
          <p:cNvGrpSpPr/>
          <p:nvPr/>
        </p:nvGrpSpPr>
        <p:grpSpPr>
          <a:xfrm>
            <a:off x="152400" y="4367580"/>
            <a:ext cx="7621270" cy="1034415"/>
            <a:chOff x="50292" y="5501640"/>
            <a:chExt cx="7621270" cy="1034415"/>
          </a:xfrm>
        </p:grpSpPr>
        <p:pic>
          <p:nvPicPr>
            <p:cNvPr id="7" name="object 7"/>
            <p:cNvPicPr/>
            <p:nvPr/>
          </p:nvPicPr>
          <p:blipFill>
            <a:blip r:embed="rId5" cstate="print"/>
            <a:stretch>
              <a:fillRect/>
            </a:stretch>
          </p:blipFill>
          <p:spPr>
            <a:xfrm>
              <a:off x="50292" y="5830824"/>
              <a:ext cx="7620761" cy="704850"/>
            </a:xfrm>
            <a:prstGeom prst="rect">
              <a:avLst/>
            </a:prstGeom>
          </p:spPr>
        </p:pic>
        <p:pic>
          <p:nvPicPr>
            <p:cNvPr id="8" name="object 8"/>
            <p:cNvPicPr/>
            <p:nvPr/>
          </p:nvPicPr>
          <p:blipFill>
            <a:blip r:embed="rId6" cstate="print"/>
            <a:stretch>
              <a:fillRect/>
            </a:stretch>
          </p:blipFill>
          <p:spPr>
            <a:xfrm>
              <a:off x="138684" y="5501640"/>
              <a:ext cx="1526286" cy="258318"/>
            </a:xfrm>
            <a:prstGeom prst="rect">
              <a:avLst/>
            </a:prstGeom>
          </p:spPr>
        </p:pic>
        <p:pic>
          <p:nvPicPr>
            <p:cNvPr id="9" name="object 9"/>
            <p:cNvPicPr/>
            <p:nvPr/>
          </p:nvPicPr>
          <p:blipFill>
            <a:blip r:embed="rId7" cstate="print"/>
            <a:stretch>
              <a:fillRect/>
            </a:stretch>
          </p:blipFill>
          <p:spPr>
            <a:xfrm>
              <a:off x="145872" y="5508879"/>
              <a:ext cx="1489506" cy="220675"/>
            </a:xfrm>
            <a:prstGeom prst="rect">
              <a:avLst/>
            </a:prstGeom>
          </p:spPr>
        </p:pic>
      </p:grpSp>
      <p:sp>
        <p:nvSpPr>
          <p:cNvPr id="10" name="object 10"/>
          <p:cNvSpPr txBox="1"/>
          <p:nvPr/>
        </p:nvSpPr>
        <p:spPr>
          <a:xfrm>
            <a:off x="533400" y="4881564"/>
            <a:ext cx="17894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FC0"/>
                </a:solidFill>
                <a:latin typeface="Segoe UI"/>
                <a:cs typeface="Segoe UI"/>
              </a:rPr>
              <a:t>Ask</a:t>
            </a:r>
            <a:r>
              <a:rPr sz="1400" spc="-10" dirty="0">
                <a:solidFill>
                  <a:srgbClr val="006FC0"/>
                </a:solidFill>
                <a:latin typeface="Segoe UI"/>
                <a:cs typeface="Segoe UI"/>
              </a:rPr>
              <a:t> </a:t>
            </a:r>
            <a:r>
              <a:rPr sz="1400" dirty="0">
                <a:solidFill>
                  <a:srgbClr val="006FC0"/>
                </a:solidFill>
                <a:latin typeface="Segoe UI"/>
                <a:cs typeface="Segoe UI"/>
              </a:rPr>
              <a:t>the</a:t>
            </a:r>
            <a:r>
              <a:rPr sz="1400" spc="-15" dirty="0">
                <a:solidFill>
                  <a:srgbClr val="006FC0"/>
                </a:solidFill>
                <a:latin typeface="Segoe UI"/>
                <a:cs typeface="Segoe UI"/>
              </a:rPr>
              <a:t> </a:t>
            </a:r>
            <a:r>
              <a:rPr sz="1400" dirty="0">
                <a:solidFill>
                  <a:srgbClr val="006FC0"/>
                </a:solidFill>
                <a:latin typeface="Segoe UI"/>
                <a:cs typeface="Segoe UI"/>
              </a:rPr>
              <a:t>team</a:t>
            </a:r>
            <a:r>
              <a:rPr sz="1400" spc="-40" dirty="0">
                <a:solidFill>
                  <a:srgbClr val="006FC0"/>
                </a:solidFill>
                <a:latin typeface="Segoe UI"/>
                <a:cs typeface="Segoe UI"/>
              </a:rPr>
              <a:t> </a:t>
            </a:r>
            <a:r>
              <a:rPr sz="1400" spc="-10" dirty="0">
                <a:solidFill>
                  <a:srgbClr val="006FC0"/>
                </a:solidFill>
                <a:latin typeface="Segoe UI"/>
                <a:cs typeface="Segoe UI"/>
              </a:rPr>
              <a:t>anything</a:t>
            </a:r>
            <a:endParaRPr sz="1400" dirty="0">
              <a:latin typeface="Segoe UI"/>
              <a:cs typeface="Segoe UI"/>
            </a:endParaRPr>
          </a:p>
        </p:txBody>
      </p:sp>
      <p:sp>
        <p:nvSpPr>
          <p:cNvPr id="11" name="Text Placeholder 4">
            <a:extLst>
              <a:ext uri="{FF2B5EF4-FFF2-40B4-BE49-F238E27FC236}">
                <a16:creationId xmlns:a16="http://schemas.microsoft.com/office/drawing/2014/main" id="{B3F5D1FE-9616-2CA2-DB14-B70E25AA07E6}"/>
              </a:ext>
            </a:extLst>
          </p:cNvPr>
          <p:cNvSpPr txBox="1">
            <a:spLocks/>
          </p:cNvSpPr>
          <p:nvPr/>
        </p:nvSpPr>
        <p:spPr>
          <a:xfrm>
            <a:off x="316279" y="5497037"/>
            <a:ext cx="5211763" cy="984885"/>
          </a:xfrm>
          <a:prstGeom prst="rect">
            <a:avLst/>
          </a:prstGeom>
        </p:spPr>
        <p:txBody>
          <a:bodyPr wrap="square" lIns="0" tIns="0" rIns="0" bIns="0">
            <a:spAutoFit/>
          </a:bodyPr>
          <a:lstStyle>
            <a:lvl1pPr marL="0">
              <a:defRPr sz="1600" b="0" i="0">
                <a:solidFill>
                  <a:schemeClr val="bg1"/>
                </a:solidFill>
                <a:latin typeface="Segoe UI"/>
                <a:ea typeface="+mn-ea"/>
                <a:cs typeface="Segoe U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914367"/>
            <a:r>
              <a:rPr lang="en-US" dirty="0"/>
              <a:t>Usama Wahab Khan</a:t>
            </a:r>
          </a:p>
          <a:p>
            <a:pPr defTabSz="914367"/>
            <a:r>
              <a:rPr lang="en-US" dirty="0"/>
              <a:t>Twitter : @usamawahabkhan</a:t>
            </a:r>
          </a:p>
          <a:p>
            <a:pPr defTabSz="914367"/>
            <a:r>
              <a:rPr lang="en-US" dirty="0"/>
              <a:t>LinkedIn : </a:t>
            </a:r>
            <a:r>
              <a:rPr lang="en-US" dirty="0" err="1"/>
              <a:t>Usamawahabkhan</a:t>
            </a:r>
            <a:endParaRPr lang="en-US" dirty="0"/>
          </a:p>
          <a:p>
            <a:endParaRPr lang="en-US" dirty="0"/>
          </a:p>
        </p:txBody>
      </p:sp>
      <p:pic>
        <p:nvPicPr>
          <p:cNvPr id="13" name="Picture 12">
            <a:extLst>
              <a:ext uri="{FF2B5EF4-FFF2-40B4-BE49-F238E27FC236}">
                <a16:creationId xmlns:a16="http://schemas.microsoft.com/office/drawing/2014/main" id="{FA9B2A0A-52A8-85E9-3A8F-614343688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278" y="6214507"/>
            <a:ext cx="1659975" cy="574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13ED-4979-C7D0-F2DE-89A0D9C5065C}"/>
              </a:ext>
            </a:extLst>
          </p:cNvPr>
          <p:cNvSpPr>
            <a:spLocks noGrp="1"/>
          </p:cNvSpPr>
          <p:nvPr>
            <p:ph type="title"/>
          </p:nvPr>
        </p:nvSpPr>
        <p:spPr/>
        <p:txBody>
          <a:bodyPr/>
          <a:lstStyle/>
          <a:p>
            <a:r>
              <a:rPr lang="en-US" dirty="0"/>
              <a:t>What is Data Science?</a:t>
            </a:r>
            <a:br>
              <a:rPr lang="en-US" dirty="0"/>
            </a:br>
            <a:endParaRPr lang="en-US" dirty="0"/>
          </a:p>
        </p:txBody>
      </p:sp>
      <p:sp>
        <p:nvSpPr>
          <p:cNvPr id="6" name="Content Placeholder 5">
            <a:extLst>
              <a:ext uri="{FF2B5EF4-FFF2-40B4-BE49-F238E27FC236}">
                <a16:creationId xmlns:a16="http://schemas.microsoft.com/office/drawing/2014/main" id="{98129B76-589D-3A2D-4AE6-C2C3AD493DBE}"/>
              </a:ext>
            </a:extLst>
          </p:cNvPr>
          <p:cNvSpPr>
            <a:spLocks noGrp="1"/>
          </p:cNvSpPr>
          <p:nvPr>
            <p:ph idx="1"/>
          </p:nvPr>
        </p:nvSpPr>
        <p:spPr/>
        <p:txBody>
          <a:bodyPr>
            <a:normAutofit fontScale="70000" lnSpcReduction="20000"/>
          </a:bodyPr>
          <a:lstStyle/>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According to Wikipedia, Data Science is characterized as a scientific discipline that employs various scientific techniques to derive knowledge and insights from both structured and unstructured data, applying this understanding across a wide array of application domains.</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This definition underscores several key elements of data science:</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The primary objective of data science is to extract knowledge from data, which involves comprehending the data, uncovering hidden relationships, and constructing a model.</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Data science incorporates scientific methods, including probability and statistics. Initially, when the term data science was coined, some believed it was merely a modern label for statistics. However, it has since become clear that the field encompasses a much broader scope.</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The insights gained must be actionable, meaning they should provide practical applications in real-world business contexts.</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It is essential to work with both structured and unstructured data. We will revisit the various types of data later in the course.</a:t>
            </a:r>
          </a:p>
          <a:p>
            <a:pPr marL="228600" indent="-228600" algn="l" rtl="0" eaLnBrk="1" latinLnBrk="0" hangingPunct="1">
              <a:lnSpc>
                <a:spcPct val="90000"/>
              </a:lnSpc>
              <a:spcBef>
                <a:spcPts val="1000"/>
              </a:spcBef>
              <a:buFont typeface="Arial" panose="020B0604020202020204" pitchFamily="34" charset="0"/>
              <a:buChar char="•"/>
            </a:pPr>
            <a:r>
              <a:rPr lang="en-US" sz="2800">
                <a:solidFill>
                  <a:srgbClr val="000000"/>
                </a:solidFill>
                <a:effectLst/>
                <a:latin typeface="Aptos" panose="020B0004020202020204" pitchFamily="34" charset="0"/>
              </a:rPr>
              <a:t>The concept of application domain is crucial, and data scientists typically require a certain level of expertise in the specific problem area, such as finance, healthcare, marketing, etc.</a:t>
            </a:r>
            <a:endParaRPr lang="en-US" dirty="0"/>
          </a:p>
        </p:txBody>
      </p:sp>
    </p:spTree>
    <p:extLst>
      <p:ext uri="{BB962C8B-B14F-4D97-AF65-F5344CB8AC3E}">
        <p14:creationId xmlns:p14="http://schemas.microsoft.com/office/powerpoint/2010/main" val="1441731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D0AAF-DE99-FA1D-E283-AA7C29841821}"/>
              </a:ext>
            </a:extLst>
          </p:cNvPr>
          <p:cNvSpPr>
            <a:spLocks noGrp="1"/>
          </p:cNvSpPr>
          <p:nvPr>
            <p:ph type="title"/>
          </p:nvPr>
        </p:nvSpPr>
        <p:spPr>
          <a:xfrm>
            <a:off x="838200" y="365125"/>
            <a:ext cx="10515600" cy="1325563"/>
          </a:xfrm>
        </p:spPr>
        <p:txBody>
          <a:bodyPr>
            <a:normAutofit/>
          </a:bodyPr>
          <a:lstStyle/>
          <a:p>
            <a:r>
              <a:rPr lang="en-US" sz="5400"/>
              <a:t>Other Related Fields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2C2BBCC2-6277-995C-057A-7EFA988FD1EA}"/>
              </a:ext>
            </a:extLst>
          </p:cNvPr>
          <p:cNvSpPr>
            <a:spLocks noGrp="1"/>
          </p:cNvSpPr>
          <p:nvPr>
            <p:ph idx="1"/>
          </p:nvPr>
        </p:nvSpPr>
        <p:spPr>
          <a:xfrm>
            <a:off x="838200" y="1929384"/>
            <a:ext cx="10515600" cy="4251960"/>
          </a:xfrm>
        </p:spPr>
        <p:txBody>
          <a:bodyPr>
            <a:normAutofit/>
          </a:bodyPr>
          <a:lstStyle/>
          <a:p>
            <a:r>
              <a:rPr lang="en-US" sz="1200" dirty="0"/>
              <a:t>Since data is pervasive, data science itself is also a broad field, touching many other disciplines.</a:t>
            </a:r>
          </a:p>
          <a:p>
            <a:endParaRPr lang="en-US" sz="1200" dirty="0"/>
          </a:p>
          <a:p>
            <a:r>
              <a:rPr lang="en-US" sz="1200" b="1" dirty="0"/>
              <a:t>Databases</a:t>
            </a:r>
          </a:p>
          <a:p>
            <a:pPr lvl="1"/>
            <a:r>
              <a:rPr lang="en-US" sz="1200" dirty="0"/>
              <a:t>A critical consideration is **how to store** the data, i.e. how to structure it in a way that allows faster processing. There are different types of databases that store structured and unstructured data, which we will consider in our course.</a:t>
            </a:r>
          </a:p>
          <a:p>
            <a:r>
              <a:rPr lang="en-US" sz="1200" b="1" dirty="0"/>
              <a:t>Big Data</a:t>
            </a:r>
          </a:p>
          <a:p>
            <a:pPr lvl="1"/>
            <a:r>
              <a:rPr lang="en-US" sz="1200" dirty="0"/>
              <a:t>Often we need to store and process very large quantities of data with a relatively simple structure. There are special approaches and tools to store that data in a distributed manner on a computer cluster, and process it efficiently.</a:t>
            </a:r>
          </a:p>
          <a:p>
            <a:r>
              <a:rPr lang="en-US" sz="1200" b="1" dirty="0"/>
              <a:t>Machine Learning</a:t>
            </a:r>
          </a:p>
          <a:p>
            <a:pPr lvl="1"/>
            <a:r>
              <a:rPr lang="en-US" sz="1200" dirty="0"/>
              <a:t>One way to understand data is to **build a model** that will be able to predict a desired outcome. Developing models from data is called **machine learning**. You may want to have a look at our Machine Learning for Beginners Curriculum to learn more about it.</a:t>
            </a:r>
          </a:p>
          <a:p>
            <a:r>
              <a:rPr lang="en-US" sz="1200" b="1" dirty="0"/>
              <a:t>Artificial Intelligence</a:t>
            </a:r>
          </a:p>
          <a:p>
            <a:pPr lvl="1"/>
            <a:r>
              <a:rPr lang="en-US" sz="1200" dirty="0"/>
              <a:t>An area of machine learning known as artificial intelligence (AI) also relies on data, and it involves building high complexity models that mimic human thought processes. AI methods often allow us to turn unstructured data (e.g. natural language) into structured insights.</a:t>
            </a:r>
          </a:p>
          <a:p>
            <a:r>
              <a:rPr lang="en-US" sz="1200" b="1" dirty="0"/>
              <a:t>Visualization</a:t>
            </a:r>
          </a:p>
          <a:p>
            <a:pPr lvl="1"/>
            <a:r>
              <a:rPr lang="en-US" sz="1200" dirty="0"/>
              <a:t>Vast amounts of data are incomprehensible for a human being, but once we create useful visualizations using that data, we can make more sense of the data, and draw some conclusions. Thus, it is important to know many ways to visualize information - something that we will cover in Section 3 of our course. Related fields also include **Infographics**, and **Human-Computer Interaction** in general.</a:t>
            </a:r>
          </a:p>
        </p:txBody>
      </p:sp>
    </p:spTree>
    <p:extLst>
      <p:ext uri="{BB962C8B-B14F-4D97-AF65-F5344CB8AC3E}">
        <p14:creationId xmlns:p14="http://schemas.microsoft.com/office/powerpoint/2010/main" val="190901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A66ACF4D-173D-1937-9675-FA99428B95B8}"/>
              </a:ext>
            </a:extLst>
          </p:cNvPr>
          <p:cNvSpPr>
            <a:spLocks noGrp="1" noChangeArrowheads="1"/>
          </p:cNvSpPr>
          <p:nvPr>
            <p:ph type="title"/>
          </p:nvPr>
        </p:nvSpPr>
        <p:spPr bwMode="auto">
          <a:xfrm>
            <a:off x="838200" y="365125"/>
            <a:ext cx="5558489" cy="132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100" b="0" i="0" u="none" strike="noStrike" cap="none" normalizeH="0" baseline="0">
                <a:ln>
                  <a:noFill/>
                </a:ln>
                <a:effectLst/>
                <a:latin typeface="Arial Unicode MS"/>
                <a:cs typeface="Segoe UI" panose="020B0502040204020203" pitchFamily="34" charset="0"/>
              </a:rPr>
              <a:t>Roles in Data science </a:t>
            </a:r>
            <a:endParaRPr kumimoji="0" lang="en-US" altLang="en-US" sz="3100" b="0" i="0" u="none" strike="noStrike" cap="none" normalizeH="0" baseline="0">
              <a:ln>
                <a:noFill/>
              </a:ln>
              <a:effectLst/>
            </a:endParaRPr>
          </a:p>
          <a:p>
            <a:pPr marL="0" marR="0" lvl="0" indent="0" defTabSz="914400" rtl="0" eaLnBrk="0" fontAlgn="base" latinLnBrk="0" hangingPunct="0">
              <a:spcBef>
                <a:spcPct val="0"/>
              </a:spcBef>
              <a:spcAft>
                <a:spcPct val="0"/>
              </a:spcAft>
              <a:buClrTx/>
              <a:buSzTx/>
              <a:buFontTx/>
              <a:buNone/>
              <a:tabLst/>
            </a:pPr>
            <a:br>
              <a:rPr kumimoji="0" lang="en-US" altLang="en-US" sz="3100" b="0" i="0" u="none" strike="noStrike" cap="none" normalizeH="0" baseline="0">
                <a:ln>
                  <a:noFill/>
                </a:ln>
                <a:effectLst/>
                <a:latin typeface="Arial" panose="020B0604020202020204" pitchFamily="34" charset="0"/>
              </a:rPr>
            </a:br>
            <a:endParaRPr kumimoji="0" lang="en-US" altLang="en-US" sz="3100" b="0" i="0" u="none" strike="noStrike" cap="none" normalizeH="0" baseline="0">
              <a:ln>
                <a:noFill/>
              </a:ln>
              <a:effectLst/>
              <a:latin typeface="Arial" panose="020B0604020202020204" pitchFamily="34" charset="0"/>
            </a:endParaRPr>
          </a:p>
        </p:txBody>
      </p:sp>
      <p:sp>
        <p:nvSpPr>
          <p:cNvPr id="22" name="Freeform: Shape 21">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5E39216C-CB18-730C-E470-A1671118BF61}"/>
              </a:ext>
            </a:extLst>
          </p:cNvPr>
          <p:cNvSpPr>
            <a:spLocks noGrp="1"/>
          </p:cNvSpPr>
          <p:nvPr>
            <p:ph idx="1"/>
          </p:nvPr>
        </p:nvSpPr>
        <p:spPr>
          <a:xfrm>
            <a:off x="838200" y="1825625"/>
            <a:ext cx="5558489" cy="4351338"/>
          </a:xfrm>
        </p:spPr>
        <p:txBody>
          <a:bodyPr>
            <a:normAutofit fontScale="92500"/>
          </a:bodyPr>
          <a:lstStyle/>
          <a:p>
            <a:r>
              <a:rPr lang="en-US" sz="700"/>
              <a:t> Data Scientist</a:t>
            </a:r>
          </a:p>
          <a:p>
            <a:r>
              <a:rPr lang="en-US" sz="700"/>
              <a:t>Responsibilities: Analyzes complex data sets to extract insights, builds predictive models, and communicates findings to stakeholders. They use machine learning, statistical methods, and data visualization tools.</a:t>
            </a:r>
          </a:p>
          <a:p>
            <a:r>
              <a:rPr lang="en-US" sz="700"/>
              <a:t>Skills: Strong programming skills (Python, R), knowledge of machine learning algorithms, data visualization, and statistical analysis.</a:t>
            </a:r>
          </a:p>
          <a:p>
            <a:r>
              <a:rPr lang="en-US" sz="700"/>
              <a:t>2. Data Analyst</a:t>
            </a:r>
          </a:p>
          <a:p>
            <a:r>
              <a:rPr lang="en-US" sz="700"/>
              <a:t>Responsibilities: Interprets data to provide actionable insights, creates reports and dashboards, and supports decision-making processes. They often work with structured data.</a:t>
            </a:r>
          </a:p>
          <a:p>
            <a:r>
              <a:rPr lang="en-US" sz="700"/>
              <a:t>Skills: Proficiency in SQL, Excel, data visualization tools (Tableau, Power BI), and basic statistical analysis.</a:t>
            </a:r>
          </a:p>
          <a:p>
            <a:r>
              <a:rPr lang="en-US" sz="700"/>
              <a:t>3. Data Engineer</a:t>
            </a:r>
          </a:p>
          <a:p>
            <a:r>
              <a:rPr lang="en-US" sz="700"/>
              <a:t>Responsibilities: Designs, builds, and maintains data pipelines and infrastructure. They ensure data is accessible, reliable, and ready for analysis.</a:t>
            </a:r>
          </a:p>
          <a:p>
            <a:r>
              <a:rPr lang="en-US" sz="700"/>
              <a:t>Skills: Strong programming skills (Python, Java, Scala), knowledge of big data technologies (Hadoop, Spark), and database management (SQL, NoSQL).</a:t>
            </a:r>
          </a:p>
          <a:p>
            <a:r>
              <a:rPr lang="en-US" sz="700"/>
              <a:t>4. Machine Learning Engineer</a:t>
            </a:r>
          </a:p>
          <a:p>
            <a:r>
              <a:rPr lang="en-US" sz="700"/>
              <a:t>Responsibilities: Develops and deploys machine learning models into production. They work closely with data scientists to implement models and optimize performance.</a:t>
            </a:r>
          </a:p>
          <a:p>
            <a:r>
              <a:rPr lang="en-US" sz="700"/>
              <a:t>Skills: Proficiency in machine learning frameworks (TensorFlow, </a:t>
            </a:r>
            <a:r>
              <a:rPr lang="en-US" sz="700" err="1"/>
              <a:t>PyTorch</a:t>
            </a:r>
            <a:r>
              <a:rPr lang="en-US" sz="700"/>
              <a:t>), programming skills (Python, Java), and knowledge of software engineering principles.</a:t>
            </a:r>
          </a:p>
          <a:p>
            <a:r>
              <a:rPr lang="en-US" sz="700"/>
              <a:t>5. Data Architect</a:t>
            </a:r>
          </a:p>
          <a:p>
            <a:r>
              <a:rPr lang="en-US" sz="700"/>
              <a:t>Responsibilities: Designs and manages the architecture of data systems, ensuring they are scalable and efficient. They work on data modeling and integration.</a:t>
            </a:r>
          </a:p>
          <a:p>
            <a:r>
              <a:rPr lang="en-US" sz="700"/>
              <a:t>Skills: Knowledge of database design, data warehousing, ETL processes, and cloud platforms (AWS, Azure).</a:t>
            </a:r>
          </a:p>
          <a:p>
            <a:r>
              <a:rPr lang="en-US" sz="700"/>
              <a:t>6. Business Intelligence (BI) Developer</a:t>
            </a:r>
          </a:p>
          <a:p>
            <a:r>
              <a:rPr lang="en-US" sz="700"/>
              <a:t>Responsibilities: Creates and manages BI solutions, including dashboards and reports. They help organizations make data-driven decisions.</a:t>
            </a:r>
          </a:p>
          <a:p>
            <a:r>
              <a:rPr lang="en-US" sz="700"/>
              <a:t>Skills: Proficiency in BI tools (Tableau, Power BI), SQL, and data modeling.</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1761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730</TotalTime>
  <Words>4795</Words>
  <Application>Microsoft Office PowerPoint</Application>
  <PresentationFormat>Widescreen</PresentationFormat>
  <Paragraphs>424</Paragraphs>
  <Slides>62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Aptos</vt:lpstr>
      <vt:lpstr>Aptos Display</vt:lpstr>
      <vt:lpstr>Arial</vt:lpstr>
      <vt:lpstr>Arial Unicode MS</vt:lpstr>
      <vt:lpstr>Calibri</vt:lpstr>
      <vt:lpstr>Segoe UI</vt:lpstr>
      <vt:lpstr>Segoe UI Semibold</vt:lpstr>
      <vt:lpstr>Office Theme</vt:lpstr>
      <vt:lpstr>Getting Started with Data Science &amp; Python</vt:lpstr>
      <vt:lpstr>Usama Wahab Khan</vt:lpstr>
      <vt:lpstr>Today’s Opportunity – Your Opportunity</vt:lpstr>
      <vt:lpstr>PowerPoint Presentation</vt:lpstr>
      <vt:lpstr>Introduction to Data Science</vt:lpstr>
      <vt:lpstr>WHAT IS DATA SCIENCE?</vt:lpstr>
      <vt:lpstr>What is Data Science? </vt:lpstr>
      <vt:lpstr>Other Related Fields</vt:lpstr>
      <vt:lpstr>Roles in Data science   </vt:lpstr>
      <vt:lpstr>Types of Data</vt:lpstr>
      <vt:lpstr>Types of Data</vt:lpstr>
      <vt:lpstr>Where to get Data </vt:lpstr>
      <vt:lpstr>Data Science Life-Cycle</vt:lpstr>
      <vt:lpstr>Data Science Life-Cycle</vt:lpstr>
      <vt:lpstr>Why is Data Science Important?</vt:lpstr>
      <vt:lpstr>PowerPoint Presentation</vt:lpstr>
      <vt:lpstr>The Data Revolution &amp; Digital Transformation</vt:lpstr>
      <vt:lpstr>The Data Revolution &amp; Digital TransformationAgenda</vt:lpstr>
      <vt:lpstr>Driving Innovation through Data Science</vt:lpstr>
      <vt:lpstr>Importance of data analytics</vt:lpstr>
      <vt:lpstr>PowerPoint Presentation</vt:lpstr>
      <vt:lpstr>Data Science Applications in Industries</vt:lpstr>
      <vt:lpstr>PowerPoint Presentation</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Data Science Applications in Industries</vt:lpstr>
      <vt:lpstr>The Importance of Data Science in Predictive Analytics and AI</vt:lpstr>
      <vt:lpstr>The Importance of Data Science in Predictive Analytics and AI</vt:lpstr>
      <vt:lpstr>The Importance of Data Science in Predictive Analytics and AI</vt:lpstr>
      <vt:lpstr>Importance of Data Science in Predictive Analytics</vt:lpstr>
      <vt:lpstr>Importance of Data Science in AI</vt:lpstr>
      <vt:lpstr>Introduction to probability and statistics in data science</vt:lpstr>
      <vt:lpstr>Why Probability and Statistics Matter in Data Science</vt:lpstr>
      <vt:lpstr>Why Probability and Statistics Matter in Data Science</vt:lpstr>
      <vt:lpstr>Basic Probability Concepts</vt:lpstr>
      <vt:lpstr>Probability and Random Variables </vt:lpstr>
      <vt:lpstr>Basic Probability Concepts</vt:lpstr>
      <vt:lpstr>Random Variables and Probability Distributions</vt:lpstr>
      <vt:lpstr>Inferential Statistics and Hypothesis Testing</vt:lpstr>
      <vt:lpstr>Statistical Modeling and Regression Analysis</vt:lpstr>
      <vt:lpstr>Integration of Probability and Statistics in Data Science</vt:lpstr>
      <vt:lpstr>Tools and Libraries for Statistical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Shakeel</dc:creator>
  <cp:lastModifiedBy>Trainer</cp:lastModifiedBy>
  <cp:revision>16</cp:revision>
  <dcterms:created xsi:type="dcterms:W3CDTF">2025-04-14T23:58:45Z</dcterms:created>
  <dcterms:modified xsi:type="dcterms:W3CDTF">2025-04-15T22:51:40Z</dcterms:modified>
</cp:coreProperties>
</file>